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  <p:sldMasterId id="2147483961" r:id="rId2"/>
  </p:sldMasterIdLst>
  <p:notesMasterIdLst>
    <p:notesMasterId r:id="rId29"/>
  </p:notesMasterIdLst>
  <p:handoutMasterIdLst>
    <p:handoutMasterId r:id="rId30"/>
  </p:handoutMasterIdLst>
  <p:sldIdLst>
    <p:sldId id="257" r:id="rId3"/>
    <p:sldId id="258" r:id="rId4"/>
    <p:sldId id="259" r:id="rId5"/>
    <p:sldId id="413" r:id="rId6"/>
    <p:sldId id="260" r:id="rId7"/>
    <p:sldId id="261" r:id="rId8"/>
    <p:sldId id="412" r:id="rId9"/>
    <p:sldId id="422" r:id="rId10"/>
    <p:sldId id="423" r:id="rId11"/>
    <p:sldId id="421" r:id="rId12"/>
    <p:sldId id="418" r:id="rId13"/>
    <p:sldId id="478" r:id="rId14"/>
    <p:sldId id="401" r:id="rId15"/>
    <p:sldId id="480" r:id="rId16"/>
    <p:sldId id="275" r:id="rId17"/>
    <p:sldId id="266" r:id="rId18"/>
    <p:sldId id="419" r:id="rId19"/>
    <p:sldId id="475" r:id="rId20"/>
    <p:sldId id="267" r:id="rId21"/>
    <p:sldId id="455" r:id="rId22"/>
    <p:sldId id="293" r:id="rId23"/>
    <p:sldId id="315" r:id="rId24"/>
    <p:sldId id="349" r:id="rId25"/>
    <p:sldId id="477" r:id="rId26"/>
    <p:sldId id="479" r:id="rId27"/>
    <p:sldId id="448" r:id="rId2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6E9811DA-9252-4A07-AF15-FB7A40ED462D}">
          <p14:sldIdLst>
            <p14:sldId id="257"/>
            <p14:sldId id="258"/>
            <p14:sldId id="259"/>
            <p14:sldId id="413"/>
            <p14:sldId id="260"/>
            <p14:sldId id="261"/>
            <p14:sldId id="412"/>
            <p14:sldId id="422"/>
            <p14:sldId id="423"/>
            <p14:sldId id="421"/>
            <p14:sldId id="418"/>
            <p14:sldId id="414"/>
            <p14:sldId id="415"/>
            <p14:sldId id="458"/>
            <p14:sldId id="401"/>
            <p14:sldId id="474"/>
            <p14:sldId id="275"/>
            <p14:sldId id="266"/>
            <p14:sldId id="420"/>
            <p14:sldId id="419"/>
            <p14:sldId id="426"/>
          </p14:sldIdLst>
        </p14:section>
        <p14:section name="Раздел без заголовка" id="{10036FA6-C38B-43F5-A860-7C8827BC1ABD}">
          <p14:sldIdLst>
            <p14:sldId id="409"/>
            <p14:sldId id="456"/>
            <p14:sldId id="475"/>
            <p14:sldId id="267"/>
            <p14:sldId id="455"/>
            <p14:sldId id="293"/>
            <p14:sldId id="315"/>
            <p14:sldId id="316"/>
            <p14:sldId id="480"/>
            <p14:sldId id="349"/>
            <p14:sldId id="476"/>
            <p14:sldId id="428"/>
            <p14:sldId id="429"/>
            <p14:sldId id="435"/>
            <p14:sldId id="437"/>
            <p14:sldId id="440"/>
            <p14:sldId id="441"/>
            <p14:sldId id="442"/>
            <p14:sldId id="457"/>
            <p14:sldId id="461"/>
            <p14:sldId id="481"/>
            <p14:sldId id="462"/>
            <p14:sldId id="463"/>
            <p14:sldId id="465"/>
            <p14:sldId id="466"/>
            <p14:sldId id="467"/>
            <p14:sldId id="468"/>
            <p14:sldId id="470"/>
            <p14:sldId id="471"/>
            <p14:sldId id="459"/>
            <p14:sldId id="446"/>
            <p14:sldId id="447"/>
            <p14:sldId id="477"/>
            <p14:sldId id="430"/>
            <p14:sldId id="478"/>
            <p14:sldId id="479"/>
            <p14:sldId id="449"/>
            <p14:sldId id="451"/>
            <p14:sldId id="452"/>
            <p14:sldId id="453"/>
            <p14:sldId id="454"/>
            <p14:sldId id="44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88CB"/>
    <a:srgbClr val="7B7BDF"/>
    <a:srgbClr val="0000FF"/>
    <a:srgbClr val="F6FBFC"/>
    <a:srgbClr val="669900"/>
    <a:srgbClr val="21596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8163" autoAdjust="0"/>
  </p:normalViewPr>
  <p:slideViewPr>
    <p:cSldViewPr>
      <p:cViewPr>
        <p:scale>
          <a:sx n="80" d="100"/>
          <a:sy n="80" d="100"/>
        </p:scale>
        <p:origin x="-11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2"/>
  <c:chart>
    <c:view3D>
      <c:rotX val="10"/>
      <c:rotY val="0"/>
      <c:depthPercent val="100"/>
      <c:rAngAx val="1"/>
    </c:view3D>
    <c:plotArea>
      <c:layout>
        <c:manualLayout>
          <c:layoutTarget val="inner"/>
          <c:xMode val="edge"/>
          <c:yMode val="edge"/>
          <c:x val="7.1436206738692734E-2"/>
          <c:y val="2.8025071390200447E-2"/>
          <c:w val="0.92856379326130756"/>
          <c:h val="0.8009869159307455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прогноз 2018</c:v>
                </c:pt>
              </c:strCache>
            </c:strRef>
          </c:tx>
          <c:dLbls>
            <c:dLbl>
              <c:idx val="0"/>
              <c:layout>
                <c:manualLayout>
                  <c:x val="4.3683620216077822E-3"/>
                  <c:y val="-5.0081462580225632E-2"/>
                </c:manualLayout>
              </c:layout>
              <c:showVal val="1"/>
            </c:dLbl>
            <c:dLbl>
              <c:idx val="6"/>
              <c:layout>
                <c:manualLayout>
                  <c:x val="-3.1174464383812491E-3"/>
                  <c:y val="-5.8501088523848594E-3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НДФЛ  </c:v>
                </c:pt>
                <c:pt idx="1">
                  <c:v>ЕСХН </c:v>
                </c:pt>
                <c:pt idx="2">
                  <c:v>Налоги на имущество</c:v>
                </c:pt>
                <c:pt idx="3">
                  <c:v>Госпошлина </c:v>
                </c:pt>
                <c:pt idx="4">
                  <c:v>прочие поступления от денежных взысканий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108.4</c:v>
                </c:pt>
                <c:pt idx="1">
                  <c:v>11.9</c:v>
                </c:pt>
                <c:pt idx="2">
                  <c:v>334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 2019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50800" h="25400"/>
            </a:sp3d>
          </c:spPr>
          <c:dLbls>
            <c:dLbl>
              <c:idx val="0"/>
              <c:layout>
                <c:manualLayout>
                  <c:x val="7.703831715803011E-3"/>
                  <c:y val="-1.5202225112386621E-2"/>
                </c:manualLayout>
              </c:layout>
              <c:showVal val="1"/>
            </c:dLbl>
            <c:dLbl>
              <c:idx val="1"/>
              <c:layout>
                <c:manualLayout>
                  <c:x val="-1.2353549640075226E-3"/>
                  <c:y val="-5.4342711653689188E-2"/>
                </c:manualLayout>
              </c:layout>
              <c:showVal val="1"/>
            </c:dLbl>
            <c:dLbl>
              <c:idx val="2"/>
              <c:layout>
                <c:manualLayout>
                  <c:x val="1.4456499368922641E-3"/>
                  <c:y val="-2.5810140336710616E-2"/>
                </c:manualLayout>
              </c:layout>
              <c:showVal val="1"/>
            </c:dLbl>
            <c:dLbl>
              <c:idx val="3"/>
              <c:layout>
                <c:manualLayout>
                  <c:x val="4.021447721179656E-3"/>
                  <c:y val="-4.4087158041028134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3.0111830392828991E-2"/>
                </c:manualLayout>
              </c:layout>
              <c:showVal val="1"/>
            </c:dLbl>
            <c:dLbl>
              <c:idx val="5"/>
              <c:layout>
                <c:manualLayout>
                  <c:x val="2.1036076924700934E-4"/>
                  <c:y val="-3.5395417612199914E-2"/>
                </c:manualLayout>
              </c:layout>
              <c:showVal val="1"/>
            </c:dLbl>
            <c:dLbl>
              <c:idx val="6"/>
              <c:layout>
                <c:manualLayout>
                  <c:x val="6.7101950192272504E-3"/>
                  <c:y val="-1.9853190647176971E-2"/>
                </c:manualLayout>
              </c:layout>
              <c:showVal val="1"/>
            </c:dLbl>
            <c:dLbl>
              <c:idx val="7"/>
              <c:layout>
                <c:manualLayout>
                  <c:x val="4.12657533089865E-3"/>
                  <c:y val="-3.5816287688223626E-2"/>
                </c:manualLayout>
              </c:layout>
              <c:showVal val="1"/>
            </c:dLbl>
            <c:dLbl>
              <c:idx val="8"/>
              <c:layout>
                <c:manualLayout>
                  <c:x val="-1.0658791597412285E-16"/>
                  <c:y val="-2.2441968955865508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2.6930362747038292E-2"/>
                </c:manualLayout>
              </c:layout>
              <c:showVal val="1"/>
            </c:dLbl>
            <c:dLbl>
              <c:idx val="10"/>
              <c:layout>
                <c:manualLayout>
                  <c:x val="1.4534883720930241E-3"/>
                  <c:y val="-2.6930362747038451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НДФЛ  </c:v>
                </c:pt>
                <c:pt idx="1">
                  <c:v>ЕСХН </c:v>
                </c:pt>
                <c:pt idx="2">
                  <c:v>Налоги на имущество</c:v>
                </c:pt>
                <c:pt idx="3">
                  <c:v>Госпошлина </c:v>
                </c:pt>
                <c:pt idx="4">
                  <c:v>прочие поступления от денежных взысканий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117.3</c:v>
                </c:pt>
                <c:pt idx="1">
                  <c:v>12.4</c:v>
                </c:pt>
                <c:pt idx="2">
                  <c:v>341.3</c:v>
                </c:pt>
                <c:pt idx="3">
                  <c:v>6.1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прогноз 2020</c:v>
                </c:pt>
              </c:strCache>
            </c:strRef>
          </c:tx>
          <c:dLbls>
            <c:dLbl>
              <c:idx val="0"/>
              <c:layout>
                <c:manualLayout>
                  <c:x val="1.3003112982970157E-2"/>
                  <c:y val="-3.751625717436188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4.4883937911731195E-3"/>
                </c:manualLayout>
              </c:layout>
              <c:showVal val="1"/>
            </c:dLbl>
            <c:dLbl>
              <c:idx val="6"/>
              <c:layout>
                <c:manualLayout>
                  <c:x val="1.7426273458444941E-2"/>
                  <c:y val="-1.7144386445270172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НДФЛ  </c:v>
                </c:pt>
                <c:pt idx="1">
                  <c:v>ЕСХН </c:v>
                </c:pt>
                <c:pt idx="2">
                  <c:v>Налоги на имущество</c:v>
                </c:pt>
                <c:pt idx="3">
                  <c:v>Госпошлина </c:v>
                </c:pt>
                <c:pt idx="4">
                  <c:v>прочие поступления от денежных взысканий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123.9</c:v>
                </c:pt>
                <c:pt idx="1">
                  <c:v>12.9</c:v>
                </c:pt>
                <c:pt idx="2">
                  <c:v>341.3</c:v>
                </c:pt>
                <c:pt idx="3">
                  <c:v>6.1</c:v>
                </c:pt>
                <c:pt idx="4">
                  <c:v>0</c:v>
                </c:pt>
              </c:numCache>
            </c:numRef>
          </c:val>
        </c:ser>
        <c:gapWidth val="75"/>
        <c:shape val="cylinder"/>
        <c:axId val="99420416"/>
        <c:axId val="99700736"/>
        <c:axId val="0"/>
      </c:bar3DChart>
      <c:catAx>
        <c:axId val="99420416"/>
        <c:scaling>
          <c:orientation val="minMax"/>
        </c:scaling>
        <c:axPos val="b"/>
        <c:numFmt formatCode="General" sourceLinked="1"/>
        <c:majorTickMark val="cross"/>
        <c:minorTickMark val="out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99700736"/>
        <c:crosses val="autoZero"/>
        <c:lblAlgn val="ctr"/>
        <c:lblOffset val="10"/>
        <c:tickLblSkip val="1"/>
      </c:catAx>
      <c:valAx>
        <c:axId val="99700736"/>
        <c:scaling>
          <c:orientation val="minMax"/>
          <c:max val="800"/>
          <c:min val="0"/>
        </c:scaling>
        <c:axPos val="l"/>
        <c:majorGridlines/>
        <c:minorGridlines/>
        <c:numFmt formatCode="General" sourceLinked="1"/>
        <c:majorTickMark val="none"/>
        <c:tickLblPos val="nextTo"/>
        <c:crossAx val="99420416"/>
        <c:crosses val="autoZero"/>
        <c:crossBetween val="between"/>
        <c:majorUnit val="100"/>
        <c:minorUnit val="100"/>
      </c:valAx>
    </c:plotArea>
    <c:legend>
      <c:legendPos val="b"/>
      <c:layout>
        <c:manualLayout>
          <c:xMode val="edge"/>
          <c:yMode val="edge"/>
          <c:x val="6.9477888665079694E-3"/>
          <c:y val="0.94133333568944555"/>
          <c:w val="0.57912767808093768"/>
          <c:h val="5.8666664310554513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100"/>
      <c:rAngAx val="1"/>
    </c:view3D>
    <c:floor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110564304461937E-2"/>
          <c:y val="7.9529249490373877E-2"/>
          <c:w val="0.90862868648401318"/>
          <c:h val="0.87422854906034553"/>
        </c:manualLayout>
      </c:layout>
      <c:bar3DChart>
        <c:barDir val="col"/>
        <c:grouping val="stacked"/>
        <c:ser>
          <c:idx val="0"/>
          <c:order val="0"/>
          <c:tx>
            <c:strRef>
              <c:f>'межбюджетка областная'!$A$6</c:f>
              <c:strCache>
                <c:ptCount val="1"/>
                <c:pt idx="0">
                  <c:v>Дотации бюджетам субъектов Российской Федерации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dLbls>
            <c:dLbl>
              <c:idx val="0"/>
              <c:layout>
                <c:manualLayout>
                  <c:x val="2.7083333333333452E-2"/>
                  <c:y val="6.502897936478078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74999999999996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888888888888928E-3"/>
                  <c:y val="-4.119829289845237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583333333333261E-2"/>
                  <c:y val="6.109696473165720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3750000000000985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'межбюджетка областная'!$B$5:$K$5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'межбюджетка областная'!$B$6:$K$6</c:f>
              <c:numCache>
                <c:formatCode>#,##0.0</c:formatCode>
                <c:ptCount val="6"/>
                <c:pt idx="0">
                  <c:v>25.3</c:v>
                </c:pt>
                <c:pt idx="1">
                  <c:v>176.5</c:v>
                </c:pt>
                <c:pt idx="2">
                  <c:v>401.5</c:v>
                </c:pt>
                <c:pt idx="3">
                  <c:v>295.89999999999992</c:v>
                </c:pt>
                <c:pt idx="4">
                  <c:v>303.10000000000002</c:v>
                </c:pt>
                <c:pt idx="5">
                  <c:v>313.8</c:v>
                </c:pt>
              </c:numCache>
            </c:numRef>
          </c:val>
        </c:ser>
        <c:ser>
          <c:idx val="2"/>
          <c:order val="1"/>
          <c:tx>
            <c:strRef>
              <c:f>'межбюджетка областная'!#ССЫЛКА!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pattFill prst="ltDnDiag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solidFill>
                <a:schemeClr val="accent3"/>
              </a:solidFill>
            </a:ln>
            <a:effectLst/>
            <a:sp3d>
              <a:contourClr>
                <a:schemeClr val="accent3"/>
              </a:contourClr>
            </a:sp3d>
          </c:spPr>
          <c:cat>
            <c:numRef>
              <c:f>'межбюджетка областная'!$B$5:$K$5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'межбюджетка областная'!#ССЫЛКА!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2"/>
          <c:tx>
            <c:strRef>
              <c:f>'межбюджетка областная'!$A$7</c:f>
              <c:strCache>
                <c:ptCount val="1"/>
                <c:pt idx="0">
                  <c:v>Субвенции бюджетам субъектов Российской Федерации </c:v>
                </c:pt>
              </c:strCache>
            </c:strRef>
          </c:tx>
          <c:spPr>
            <a:pattFill prst="ltDnDiag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solidFill>
                <a:schemeClr val="accent4"/>
              </a:solidFill>
            </a:ln>
            <a:effectLst/>
            <a:sp3d>
              <a:contourClr>
                <a:schemeClr val="accent4"/>
              </a:contourClr>
            </a:sp3d>
          </c:spPr>
          <c:dLbls>
            <c:dLbl>
              <c:idx val="0"/>
              <c:layout>
                <c:manualLayout>
                  <c:x val="6.1737751531058815E-3"/>
                  <c:y val="2.059914644922628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888888888888965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180555555555581E-2"/>
                  <c:y val="1.6297006603405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3333333333333367E-3"/>
                  <c:y val="8.473876397152102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6666666666666701E-2"/>
                  <c:y val="8.1462619642209116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6.2499999999999101E-3"/>
                  <c:y val="2.312312476341003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'межбюджетка областная'!$B$5:$K$5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'межбюджетка областная'!$B$7:$K$7</c:f>
              <c:numCache>
                <c:formatCode>#,##0.0</c:formatCode>
                <c:ptCount val="6"/>
                <c:pt idx="0">
                  <c:v>58.5</c:v>
                </c:pt>
                <c:pt idx="1">
                  <c:v>63</c:v>
                </c:pt>
                <c:pt idx="2">
                  <c:v>67.7</c:v>
                </c:pt>
                <c:pt idx="3">
                  <c:v>67.099999999999994</c:v>
                </c:pt>
                <c:pt idx="4">
                  <c:v>67.8</c:v>
                </c:pt>
                <c:pt idx="5">
                  <c:v>70.3</c:v>
                </c:pt>
              </c:numCache>
            </c:numRef>
          </c:val>
        </c:ser>
        <c:ser>
          <c:idx val="4"/>
          <c:order val="3"/>
          <c:tx>
            <c:strRef>
              <c:f>'межбюджетка областная'!$A$8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pattFill prst="ltDnDiag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solidFill>
                <a:schemeClr val="accent5"/>
              </a:solidFill>
            </a:ln>
            <a:effectLst/>
            <a:sp3d>
              <a:contourClr>
                <a:schemeClr val="accent5"/>
              </a:contourClr>
            </a:sp3d>
          </c:spPr>
          <c:dLbls>
            <c:dLbl>
              <c:idx val="0"/>
              <c:layout>
                <c:manualLayout>
                  <c:x val="3.0176263123359692E-2"/>
                  <c:y val="-1.051051125609564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317257217847771E-2"/>
                  <c:y val="-2.522522701462947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25E-2"/>
                  <c:y val="-2.312312476341003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0031003937007904E-2"/>
                  <c:y val="6.2407101744406199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244996719160407E-2"/>
                  <c:y val="-4.204204502438191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2916666666666672E-2"/>
                  <c:y val="8.1462619642209116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958333333333328E-2"/>
                  <c:y val="4.073130982110458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979166666666686E-2"/>
                  <c:y val="2.036565491055222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4027668416448054E-2"/>
                  <c:y val="6.1096964731657179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0902777777778018E-2"/>
                  <c:y val="1.254700737926256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5232939632545941E-3"/>
                  <c:y val="1.675131242213544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'межбюджетка областная'!$B$5:$K$5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'межбюджетка областная'!$B$8:$K$8</c:f>
              <c:numCache>
                <c:formatCode>General</c:formatCode>
                <c:ptCount val="6"/>
                <c:pt idx="0" formatCode="#,##0.0">
                  <c:v>40.700000000000003</c:v>
                </c:pt>
              </c:numCache>
            </c:numRef>
          </c:val>
        </c:ser>
        <c:shape val="box"/>
        <c:axId val="100528512"/>
        <c:axId val="100530048"/>
        <c:axId val="0"/>
      </c:bar3DChart>
      <c:catAx>
        <c:axId val="1005285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0530048"/>
        <c:crosses val="autoZero"/>
        <c:auto val="1"/>
        <c:lblAlgn val="ctr"/>
        <c:lblOffset val="100"/>
      </c:catAx>
      <c:valAx>
        <c:axId val="100530048"/>
        <c:scaling>
          <c:orientation val="minMax"/>
        </c:scaling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" sourceLinked="0"/>
        <c:majorTickMark val="none"/>
        <c:tickLblPos val="high"/>
        <c:spPr>
          <a:noFill/>
          <a:ln>
            <a:noFill/>
          </a:ln>
          <a:effectLst/>
        </c:spPr>
        <c:txPr>
          <a:bodyPr rot="54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052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delete val="1"/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9.0277777777777693E-2"/>
          <c:y val="8.5748006840571695E-4"/>
          <c:w val="0.82546653543307091"/>
          <c:h val="0.1065403204171452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/>
              <a:t>Предельный объем муниципального долга , тыс. руб.</a:t>
            </a:r>
            <a:endParaRPr lang="ru-RU" sz="2000" dirty="0"/>
          </a:p>
        </c:rich>
      </c:tx>
      <c:layout>
        <c:manualLayout>
          <c:xMode val="edge"/>
          <c:yMode val="edge"/>
          <c:x val="0.11399107364139027"/>
          <c:y val="1.5411753512908981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436.5</c:v>
                </c:pt>
                <c:pt idx="1">
                  <c:v>227</c:v>
                </c:pt>
                <c:pt idx="2">
                  <c:v>368.9</c:v>
                </c:pt>
                <c:pt idx="3">
                  <c:v>378.3</c:v>
                </c:pt>
                <c:pt idx="4">
                  <c:v>379.9</c:v>
                </c:pt>
              </c:numCache>
            </c:numRef>
          </c:val>
        </c:ser>
        <c:shape val="box"/>
        <c:axId val="40430976"/>
        <c:axId val="100805632"/>
        <c:axId val="0"/>
      </c:bar3DChart>
      <c:catAx>
        <c:axId val="40430976"/>
        <c:scaling>
          <c:orientation val="minMax"/>
        </c:scaling>
        <c:axPos val="b"/>
        <c:tickLblPos val="nextTo"/>
        <c:crossAx val="100805632"/>
        <c:crosses val="autoZero"/>
        <c:auto val="1"/>
        <c:lblAlgn val="ctr"/>
        <c:lblOffset val="100"/>
      </c:catAx>
      <c:valAx>
        <c:axId val="100805632"/>
        <c:scaling>
          <c:orientation val="minMax"/>
        </c:scaling>
        <c:axPos val="l"/>
        <c:majorGridlines/>
        <c:numFmt formatCode="General" sourceLinked="1"/>
        <c:tickLblPos val="nextTo"/>
        <c:crossAx val="40430976"/>
        <c:crosses val="autoZero"/>
        <c:crossBetween val="between"/>
      </c:valAx>
    </c:plotArea>
    <c:plotVisOnly val="1"/>
  </c:chart>
  <c:spPr>
    <a:solidFill>
      <a:schemeClr val="accent2">
        <a:lumMod val="40000"/>
        <a:lumOff val="60000"/>
      </a:schemeClr>
    </a:solidFill>
    <a:ln>
      <a:solidFill>
        <a:schemeClr val="accent1">
          <a:lumMod val="40000"/>
          <a:lumOff val="60000"/>
        </a:schemeClr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/>
              <a:t>Верхний предел муниципального долга, тыс. руб.</a:t>
            </a:r>
            <a:endParaRPr lang="ru-RU" sz="2000" dirty="0"/>
          </a:p>
        </c:rich>
      </c:tx>
      <c:layout>
        <c:manualLayout>
          <c:xMode val="edge"/>
          <c:yMode val="edge"/>
          <c:x val="0.11399107364139027"/>
          <c:y val="1.5411753512908981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hape val="box"/>
        <c:axId val="40438784"/>
        <c:axId val="40440576"/>
        <c:axId val="0"/>
      </c:bar3DChart>
      <c:catAx>
        <c:axId val="40438784"/>
        <c:scaling>
          <c:orientation val="minMax"/>
        </c:scaling>
        <c:axPos val="b"/>
        <c:tickLblPos val="nextTo"/>
        <c:crossAx val="40440576"/>
        <c:crosses val="autoZero"/>
        <c:auto val="1"/>
        <c:lblAlgn val="ctr"/>
        <c:lblOffset val="100"/>
      </c:catAx>
      <c:valAx>
        <c:axId val="40440576"/>
        <c:scaling>
          <c:orientation val="minMax"/>
        </c:scaling>
        <c:axPos val="l"/>
        <c:majorGridlines/>
        <c:numFmt formatCode="General" sourceLinked="1"/>
        <c:tickLblPos val="nextTo"/>
        <c:crossAx val="40438784"/>
        <c:crosses val="autoZero"/>
        <c:crossBetween val="between"/>
      </c:valAx>
      <c:spPr>
        <a:solidFill>
          <a:schemeClr val="accent2">
            <a:lumMod val="40000"/>
            <a:lumOff val="60000"/>
          </a:schemeClr>
        </a:solidFill>
      </c:spPr>
    </c:plotArea>
    <c:plotVisOnly val="1"/>
  </c:chart>
  <c:spPr>
    <a:solidFill>
      <a:schemeClr val="accent2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A0E0D-9849-4724-AEF3-DAF6E03525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CACDD-E03A-427C-8B7A-DB5388A5BD8D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 smtClean="0"/>
            <a:t>ЭТАПЫ БЮДЖЕТНОГО ПРОЦЕССА</a:t>
          </a:r>
          <a:endParaRPr lang="ru-RU" sz="1800" dirty="0"/>
        </a:p>
      </dgm:t>
    </dgm:pt>
    <dgm:pt modelId="{98FF42E5-00CB-4382-9B3C-C8B747CB8354}" type="parTrans" cxnId="{D9D53D1F-F297-4646-8038-BC9B6CFAC7B2}">
      <dgm:prSet/>
      <dgm:spPr/>
      <dgm:t>
        <a:bodyPr/>
        <a:lstStyle/>
        <a:p>
          <a:endParaRPr lang="ru-RU"/>
        </a:p>
      </dgm:t>
    </dgm:pt>
    <dgm:pt modelId="{59450F6E-F953-4DD1-B3B0-A181A73D2900}" type="sibTrans" cxnId="{D9D53D1F-F297-4646-8038-BC9B6CFAC7B2}">
      <dgm:prSet/>
      <dgm:spPr/>
      <dgm:t>
        <a:bodyPr/>
        <a:lstStyle/>
        <a:p>
          <a:endParaRPr lang="ru-RU"/>
        </a:p>
      </dgm:t>
    </dgm:pt>
    <dgm:pt modelId="{81ED6989-DB09-4163-9FE8-4274D9FB393B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1. Разработка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31A4F4FA-6743-4237-978E-3C0F106CB502}" type="parTrans" cxnId="{2A4E0C1F-A68E-42D7-B7E3-D6CA547AFAE7}">
      <dgm:prSet/>
      <dgm:spPr/>
      <dgm:t>
        <a:bodyPr/>
        <a:lstStyle/>
        <a:p>
          <a:endParaRPr lang="ru-RU" dirty="0"/>
        </a:p>
      </dgm:t>
    </dgm:pt>
    <dgm:pt modelId="{FF75FB9F-B49C-49BB-BB24-949F6DDD30B7}" type="sibTrans" cxnId="{2A4E0C1F-A68E-42D7-B7E3-D6CA547AFAE7}">
      <dgm:prSet/>
      <dgm:spPr/>
      <dgm:t>
        <a:bodyPr/>
        <a:lstStyle/>
        <a:p>
          <a:endParaRPr lang="ru-RU"/>
        </a:p>
      </dgm:t>
    </dgm:pt>
    <dgm:pt modelId="{9F3D15E7-183E-4168-819E-A5AE67C70800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3. Утверждение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93FA7CE8-AEE6-43B9-836C-3F03118B3842}" type="parTrans" cxnId="{1F516231-CCDD-42EE-A016-172EBE13908E}">
      <dgm:prSet/>
      <dgm:spPr/>
      <dgm:t>
        <a:bodyPr/>
        <a:lstStyle/>
        <a:p>
          <a:endParaRPr lang="ru-RU" dirty="0"/>
        </a:p>
      </dgm:t>
    </dgm:pt>
    <dgm:pt modelId="{A8C7CFE1-1740-4D3F-B2CD-CE863C4043BC}" type="sibTrans" cxnId="{1F516231-CCDD-42EE-A016-172EBE13908E}">
      <dgm:prSet/>
      <dgm:spPr/>
      <dgm:t>
        <a:bodyPr/>
        <a:lstStyle/>
        <a:p>
          <a:endParaRPr lang="ru-RU"/>
        </a:p>
      </dgm:t>
    </dgm:pt>
    <dgm:pt modelId="{01A86283-4B1C-4FDB-903B-896A03C158D5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5. Рассмотрение и утверждение отчета об исполнении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73D9929A-4AE6-4F97-BA74-8AFCD9A206B7}" type="parTrans" cxnId="{C0312426-55AA-4ACA-B48B-800E5E458D39}">
      <dgm:prSet/>
      <dgm:spPr/>
      <dgm:t>
        <a:bodyPr/>
        <a:lstStyle/>
        <a:p>
          <a:endParaRPr lang="ru-RU" dirty="0"/>
        </a:p>
      </dgm:t>
    </dgm:pt>
    <dgm:pt modelId="{324A3824-7E2F-4853-8FBF-DF5B456D79E9}" type="sibTrans" cxnId="{C0312426-55AA-4ACA-B48B-800E5E458D39}">
      <dgm:prSet/>
      <dgm:spPr/>
      <dgm:t>
        <a:bodyPr/>
        <a:lstStyle/>
        <a:p>
          <a:endParaRPr lang="ru-RU"/>
        </a:p>
      </dgm:t>
    </dgm:pt>
    <dgm:pt modelId="{11CB86F8-31C1-4608-BCC5-247E331BAD1E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2. Рассмотрение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5E6F24EC-07DA-4409-8D2A-E1F358F0D53E}" type="parTrans" cxnId="{D415ADF1-643B-4A0F-B68B-81FC7B7C6D2F}">
      <dgm:prSet/>
      <dgm:spPr/>
      <dgm:t>
        <a:bodyPr/>
        <a:lstStyle/>
        <a:p>
          <a:endParaRPr lang="ru-RU" dirty="0"/>
        </a:p>
      </dgm:t>
    </dgm:pt>
    <dgm:pt modelId="{F5A553B9-EFFA-4E17-A2E0-9DF789FF44C5}" type="sibTrans" cxnId="{D415ADF1-643B-4A0F-B68B-81FC7B7C6D2F}">
      <dgm:prSet/>
      <dgm:spPr/>
      <dgm:t>
        <a:bodyPr/>
        <a:lstStyle/>
        <a:p>
          <a:endParaRPr lang="ru-RU"/>
        </a:p>
      </dgm:t>
    </dgm:pt>
    <dgm:pt modelId="{84644A64-B651-4593-8A15-954557571337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4. Исполнение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EEC18031-8BE0-4AC6-8896-41712D10D7F6}" type="parTrans" cxnId="{5A6B04EB-E725-4701-BA93-BCA07199DFCB}">
      <dgm:prSet/>
      <dgm:spPr/>
      <dgm:t>
        <a:bodyPr/>
        <a:lstStyle/>
        <a:p>
          <a:endParaRPr lang="ru-RU" dirty="0"/>
        </a:p>
      </dgm:t>
    </dgm:pt>
    <dgm:pt modelId="{EC2C1A17-C727-4AEC-86B8-96324E5FB060}" type="sibTrans" cxnId="{5A6B04EB-E725-4701-BA93-BCA07199DFCB}">
      <dgm:prSet/>
      <dgm:spPr/>
      <dgm:t>
        <a:bodyPr/>
        <a:lstStyle/>
        <a:p>
          <a:endParaRPr lang="ru-RU"/>
        </a:p>
      </dgm:t>
    </dgm:pt>
    <dgm:pt modelId="{398FFEDC-BFFB-4687-A7AC-A133982093F8}" type="pres">
      <dgm:prSet presAssocID="{195A0E0D-9849-4724-AEF3-DAF6E03525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D874B2-AFE1-40B2-848A-6C041981297C}" type="pres">
      <dgm:prSet presAssocID="{824CACDD-E03A-427C-8B7A-DB5388A5BD8D}" presName="hierRoot1" presStyleCnt="0">
        <dgm:presLayoutVars>
          <dgm:hierBranch val="init"/>
        </dgm:presLayoutVars>
      </dgm:prSet>
      <dgm:spPr/>
    </dgm:pt>
    <dgm:pt modelId="{A93F08A3-CEE2-4CEC-875D-F7FE952BE28D}" type="pres">
      <dgm:prSet presAssocID="{824CACDD-E03A-427C-8B7A-DB5388A5BD8D}" presName="rootComposite1" presStyleCnt="0"/>
      <dgm:spPr/>
    </dgm:pt>
    <dgm:pt modelId="{D7C56106-E809-407C-94C9-8E39E21EEBEA}" type="pres">
      <dgm:prSet presAssocID="{824CACDD-E03A-427C-8B7A-DB5388A5BD8D}" presName="rootText1" presStyleLbl="node0" presStyleIdx="0" presStyleCnt="1" custScaleX="381764" custScaleY="567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0DCA23-E61E-4D60-8C01-FF734DB21588}" type="pres">
      <dgm:prSet presAssocID="{824CACDD-E03A-427C-8B7A-DB5388A5BD8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7096D27-90B6-478D-8DB2-11220FD707AF}" type="pres">
      <dgm:prSet presAssocID="{824CACDD-E03A-427C-8B7A-DB5388A5BD8D}" presName="hierChild2" presStyleCnt="0"/>
      <dgm:spPr/>
    </dgm:pt>
    <dgm:pt modelId="{30FDE77F-0DE1-4507-9AB4-E4873006176F}" type="pres">
      <dgm:prSet presAssocID="{31A4F4FA-6743-4237-978E-3C0F106CB502}" presName="Name37" presStyleLbl="parChTrans1D2" presStyleIdx="0" presStyleCnt="5"/>
      <dgm:spPr/>
      <dgm:t>
        <a:bodyPr/>
        <a:lstStyle/>
        <a:p>
          <a:endParaRPr lang="ru-RU"/>
        </a:p>
      </dgm:t>
    </dgm:pt>
    <dgm:pt modelId="{F9725548-D4CF-419F-A724-9207DF64A0B3}" type="pres">
      <dgm:prSet presAssocID="{81ED6989-DB09-4163-9FE8-4274D9FB393B}" presName="hierRoot2" presStyleCnt="0">
        <dgm:presLayoutVars>
          <dgm:hierBranch val="init"/>
        </dgm:presLayoutVars>
      </dgm:prSet>
      <dgm:spPr/>
    </dgm:pt>
    <dgm:pt modelId="{184D3D69-D2D7-4502-9191-669AAD37B54B}" type="pres">
      <dgm:prSet presAssocID="{81ED6989-DB09-4163-9FE8-4274D9FB393B}" presName="rootComposite" presStyleCnt="0"/>
      <dgm:spPr/>
    </dgm:pt>
    <dgm:pt modelId="{91937533-898F-4FC5-A9E4-FE0BA78B0BED}" type="pres">
      <dgm:prSet presAssocID="{81ED6989-DB09-4163-9FE8-4274D9FB393B}" presName="rootText" presStyleLbl="node2" presStyleIdx="0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736AB3-14FB-442A-8C59-ED1D80EA616A}" type="pres">
      <dgm:prSet presAssocID="{81ED6989-DB09-4163-9FE8-4274D9FB393B}" presName="rootConnector" presStyleLbl="node2" presStyleIdx="0" presStyleCnt="5"/>
      <dgm:spPr/>
      <dgm:t>
        <a:bodyPr/>
        <a:lstStyle/>
        <a:p>
          <a:endParaRPr lang="ru-RU"/>
        </a:p>
      </dgm:t>
    </dgm:pt>
    <dgm:pt modelId="{7BADFCDB-E98D-46F4-9C6A-0B18648C6962}" type="pres">
      <dgm:prSet presAssocID="{81ED6989-DB09-4163-9FE8-4274D9FB393B}" presName="hierChild4" presStyleCnt="0"/>
      <dgm:spPr/>
    </dgm:pt>
    <dgm:pt modelId="{1E168AC0-FCF6-4950-AD56-E0162207CD4C}" type="pres">
      <dgm:prSet presAssocID="{81ED6989-DB09-4163-9FE8-4274D9FB393B}" presName="hierChild5" presStyleCnt="0"/>
      <dgm:spPr/>
    </dgm:pt>
    <dgm:pt modelId="{42131694-B3C1-48DA-9A89-0ED8F63CDD47}" type="pres">
      <dgm:prSet presAssocID="{5E6F24EC-07DA-4409-8D2A-E1F358F0D53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CE0DC93D-466F-45F6-AE6B-84553C0CB8AA}" type="pres">
      <dgm:prSet presAssocID="{11CB86F8-31C1-4608-BCC5-247E331BAD1E}" presName="hierRoot2" presStyleCnt="0">
        <dgm:presLayoutVars>
          <dgm:hierBranch val="init"/>
        </dgm:presLayoutVars>
      </dgm:prSet>
      <dgm:spPr/>
    </dgm:pt>
    <dgm:pt modelId="{A544FF7E-3AA1-4012-A8F5-5B7E24307511}" type="pres">
      <dgm:prSet presAssocID="{11CB86F8-31C1-4608-BCC5-247E331BAD1E}" presName="rootComposite" presStyleCnt="0"/>
      <dgm:spPr/>
    </dgm:pt>
    <dgm:pt modelId="{F495F80B-6FEE-4FC2-B820-6BD21D72101E}" type="pres">
      <dgm:prSet presAssocID="{11CB86F8-31C1-4608-BCC5-247E331BAD1E}" presName="rootText" presStyleLbl="node2" presStyleIdx="1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3169FC-2904-40E9-BED3-B6AB9616B8F1}" type="pres">
      <dgm:prSet presAssocID="{11CB86F8-31C1-4608-BCC5-247E331BAD1E}" presName="rootConnector" presStyleLbl="node2" presStyleIdx="1" presStyleCnt="5"/>
      <dgm:spPr/>
      <dgm:t>
        <a:bodyPr/>
        <a:lstStyle/>
        <a:p>
          <a:endParaRPr lang="ru-RU"/>
        </a:p>
      </dgm:t>
    </dgm:pt>
    <dgm:pt modelId="{06856941-3E6A-4767-9273-EB6AA5E571AF}" type="pres">
      <dgm:prSet presAssocID="{11CB86F8-31C1-4608-BCC5-247E331BAD1E}" presName="hierChild4" presStyleCnt="0"/>
      <dgm:spPr/>
    </dgm:pt>
    <dgm:pt modelId="{19D5C736-565F-4332-886E-AC2D16E7C748}" type="pres">
      <dgm:prSet presAssocID="{11CB86F8-31C1-4608-BCC5-247E331BAD1E}" presName="hierChild5" presStyleCnt="0"/>
      <dgm:spPr/>
    </dgm:pt>
    <dgm:pt modelId="{8D16B8B8-EC00-4610-BCC6-ACE28551BF93}" type="pres">
      <dgm:prSet presAssocID="{93FA7CE8-AEE6-43B9-836C-3F03118B3842}" presName="Name37" presStyleLbl="parChTrans1D2" presStyleIdx="2" presStyleCnt="5"/>
      <dgm:spPr/>
      <dgm:t>
        <a:bodyPr/>
        <a:lstStyle/>
        <a:p>
          <a:endParaRPr lang="ru-RU"/>
        </a:p>
      </dgm:t>
    </dgm:pt>
    <dgm:pt modelId="{39F48156-34B2-44A6-A0ED-36EEA7E3C117}" type="pres">
      <dgm:prSet presAssocID="{9F3D15E7-183E-4168-819E-A5AE67C70800}" presName="hierRoot2" presStyleCnt="0">
        <dgm:presLayoutVars>
          <dgm:hierBranch val="init"/>
        </dgm:presLayoutVars>
      </dgm:prSet>
      <dgm:spPr/>
    </dgm:pt>
    <dgm:pt modelId="{9C1F9B11-997D-425B-9961-764D120824B0}" type="pres">
      <dgm:prSet presAssocID="{9F3D15E7-183E-4168-819E-A5AE67C70800}" presName="rootComposite" presStyleCnt="0"/>
      <dgm:spPr/>
    </dgm:pt>
    <dgm:pt modelId="{1C9FE83A-22D2-43B9-8B78-355219D6DADC}" type="pres">
      <dgm:prSet presAssocID="{9F3D15E7-183E-4168-819E-A5AE67C70800}" presName="rootText" presStyleLbl="node2" presStyleIdx="2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D274F6-EF38-4457-99ED-3B36F1F9CCE6}" type="pres">
      <dgm:prSet presAssocID="{9F3D15E7-183E-4168-819E-A5AE67C70800}" presName="rootConnector" presStyleLbl="node2" presStyleIdx="2" presStyleCnt="5"/>
      <dgm:spPr/>
      <dgm:t>
        <a:bodyPr/>
        <a:lstStyle/>
        <a:p>
          <a:endParaRPr lang="ru-RU"/>
        </a:p>
      </dgm:t>
    </dgm:pt>
    <dgm:pt modelId="{3E639E93-6EE3-4003-9EA9-40BC73B6DF31}" type="pres">
      <dgm:prSet presAssocID="{9F3D15E7-183E-4168-819E-A5AE67C70800}" presName="hierChild4" presStyleCnt="0"/>
      <dgm:spPr/>
    </dgm:pt>
    <dgm:pt modelId="{895A2713-0FF7-4BDB-AD57-36397676E0FA}" type="pres">
      <dgm:prSet presAssocID="{9F3D15E7-183E-4168-819E-A5AE67C70800}" presName="hierChild5" presStyleCnt="0"/>
      <dgm:spPr/>
    </dgm:pt>
    <dgm:pt modelId="{D98FBD44-D81E-49B1-AA21-CF1552747F22}" type="pres">
      <dgm:prSet presAssocID="{EEC18031-8BE0-4AC6-8896-41712D10D7F6}" presName="Name37" presStyleLbl="parChTrans1D2" presStyleIdx="3" presStyleCnt="5"/>
      <dgm:spPr/>
      <dgm:t>
        <a:bodyPr/>
        <a:lstStyle/>
        <a:p>
          <a:endParaRPr lang="ru-RU"/>
        </a:p>
      </dgm:t>
    </dgm:pt>
    <dgm:pt modelId="{630FA468-577E-49F3-8128-284FFF68C963}" type="pres">
      <dgm:prSet presAssocID="{84644A64-B651-4593-8A15-954557571337}" presName="hierRoot2" presStyleCnt="0">
        <dgm:presLayoutVars>
          <dgm:hierBranch val="init"/>
        </dgm:presLayoutVars>
      </dgm:prSet>
      <dgm:spPr/>
    </dgm:pt>
    <dgm:pt modelId="{2F01E0E8-2CEE-4B16-BFED-2BD07B02FC55}" type="pres">
      <dgm:prSet presAssocID="{84644A64-B651-4593-8A15-954557571337}" presName="rootComposite" presStyleCnt="0"/>
      <dgm:spPr/>
    </dgm:pt>
    <dgm:pt modelId="{F9F59E84-68E7-4AB6-8042-6BADE1906BFB}" type="pres">
      <dgm:prSet presAssocID="{84644A64-B651-4593-8A15-954557571337}" presName="rootText" presStyleLbl="node2" presStyleIdx="3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49FB01-D2F9-4802-9005-7EF140881356}" type="pres">
      <dgm:prSet presAssocID="{84644A64-B651-4593-8A15-954557571337}" presName="rootConnector" presStyleLbl="node2" presStyleIdx="3" presStyleCnt="5"/>
      <dgm:spPr/>
      <dgm:t>
        <a:bodyPr/>
        <a:lstStyle/>
        <a:p>
          <a:endParaRPr lang="ru-RU"/>
        </a:p>
      </dgm:t>
    </dgm:pt>
    <dgm:pt modelId="{9DB0E78C-C0A9-40F5-B8EE-760CC3CF8B2C}" type="pres">
      <dgm:prSet presAssocID="{84644A64-B651-4593-8A15-954557571337}" presName="hierChild4" presStyleCnt="0"/>
      <dgm:spPr/>
    </dgm:pt>
    <dgm:pt modelId="{53591C07-6F87-4036-80E9-8A6CBB625570}" type="pres">
      <dgm:prSet presAssocID="{84644A64-B651-4593-8A15-954557571337}" presName="hierChild5" presStyleCnt="0"/>
      <dgm:spPr/>
    </dgm:pt>
    <dgm:pt modelId="{E5FC38C0-F874-4D67-AF4E-5B61D8528333}" type="pres">
      <dgm:prSet presAssocID="{73D9929A-4AE6-4F97-BA74-8AFCD9A206B7}" presName="Name37" presStyleLbl="parChTrans1D2" presStyleIdx="4" presStyleCnt="5"/>
      <dgm:spPr/>
      <dgm:t>
        <a:bodyPr/>
        <a:lstStyle/>
        <a:p>
          <a:endParaRPr lang="ru-RU"/>
        </a:p>
      </dgm:t>
    </dgm:pt>
    <dgm:pt modelId="{C601FF54-F7D4-436A-82E3-B840E4E44607}" type="pres">
      <dgm:prSet presAssocID="{01A86283-4B1C-4FDB-903B-896A03C158D5}" presName="hierRoot2" presStyleCnt="0">
        <dgm:presLayoutVars>
          <dgm:hierBranch val="init"/>
        </dgm:presLayoutVars>
      </dgm:prSet>
      <dgm:spPr/>
    </dgm:pt>
    <dgm:pt modelId="{829C3A4E-0144-4057-A9F7-199F2DDE7D64}" type="pres">
      <dgm:prSet presAssocID="{01A86283-4B1C-4FDB-903B-896A03C158D5}" presName="rootComposite" presStyleCnt="0"/>
      <dgm:spPr/>
    </dgm:pt>
    <dgm:pt modelId="{5686F5E6-E730-4A4F-B86A-D334955A4BF3}" type="pres">
      <dgm:prSet presAssocID="{01A86283-4B1C-4FDB-903B-896A03C158D5}" presName="rootText" presStyleLbl="node2" presStyleIdx="4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F812AF-0900-4CE7-AA23-35A4E46C6FD1}" type="pres">
      <dgm:prSet presAssocID="{01A86283-4B1C-4FDB-903B-896A03C158D5}" presName="rootConnector" presStyleLbl="node2" presStyleIdx="4" presStyleCnt="5"/>
      <dgm:spPr/>
      <dgm:t>
        <a:bodyPr/>
        <a:lstStyle/>
        <a:p>
          <a:endParaRPr lang="ru-RU"/>
        </a:p>
      </dgm:t>
    </dgm:pt>
    <dgm:pt modelId="{6E656727-FD91-4E1B-A5EE-84CEC1DE3C72}" type="pres">
      <dgm:prSet presAssocID="{01A86283-4B1C-4FDB-903B-896A03C158D5}" presName="hierChild4" presStyleCnt="0"/>
      <dgm:spPr/>
    </dgm:pt>
    <dgm:pt modelId="{27B82800-9DB5-4D0C-B8A5-0485EB0D8A11}" type="pres">
      <dgm:prSet presAssocID="{01A86283-4B1C-4FDB-903B-896A03C158D5}" presName="hierChild5" presStyleCnt="0"/>
      <dgm:spPr/>
    </dgm:pt>
    <dgm:pt modelId="{7D3D6835-E709-46DA-B5F5-509F1C770A71}" type="pres">
      <dgm:prSet presAssocID="{824CACDD-E03A-427C-8B7A-DB5388A5BD8D}" presName="hierChild3" presStyleCnt="0"/>
      <dgm:spPr/>
    </dgm:pt>
  </dgm:ptLst>
  <dgm:cxnLst>
    <dgm:cxn modelId="{4806EF44-2322-4E71-A350-3CB84073AC50}" type="presOf" srcId="{195A0E0D-9849-4724-AEF3-DAF6E0352555}" destId="{398FFEDC-BFFB-4687-A7AC-A133982093F8}" srcOrd="0" destOrd="0" presId="urn:microsoft.com/office/officeart/2005/8/layout/orgChart1"/>
    <dgm:cxn modelId="{C0312426-55AA-4ACA-B48B-800E5E458D39}" srcId="{824CACDD-E03A-427C-8B7A-DB5388A5BD8D}" destId="{01A86283-4B1C-4FDB-903B-896A03C158D5}" srcOrd="4" destOrd="0" parTransId="{73D9929A-4AE6-4F97-BA74-8AFCD9A206B7}" sibTransId="{324A3824-7E2F-4853-8FBF-DF5B456D79E9}"/>
    <dgm:cxn modelId="{D415ADF1-643B-4A0F-B68B-81FC7B7C6D2F}" srcId="{824CACDD-E03A-427C-8B7A-DB5388A5BD8D}" destId="{11CB86F8-31C1-4608-BCC5-247E331BAD1E}" srcOrd="1" destOrd="0" parTransId="{5E6F24EC-07DA-4409-8D2A-E1F358F0D53E}" sibTransId="{F5A553B9-EFFA-4E17-A2E0-9DF789FF44C5}"/>
    <dgm:cxn modelId="{7166A256-A1EF-46F4-8A38-1B2B7F5A57CF}" type="presOf" srcId="{EEC18031-8BE0-4AC6-8896-41712D10D7F6}" destId="{D98FBD44-D81E-49B1-AA21-CF1552747F22}" srcOrd="0" destOrd="0" presId="urn:microsoft.com/office/officeart/2005/8/layout/orgChart1"/>
    <dgm:cxn modelId="{56C038CC-80E0-4154-8B03-87BBEBDE3ED9}" type="presOf" srcId="{93FA7CE8-AEE6-43B9-836C-3F03118B3842}" destId="{8D16B8B8-EC00-4610-BCC6-ACE28551BF93}" srcOrd="0" destOrd="0" presId="urn:microsoft.com/office/officeart/2005/8/layout/orgChart1"/>
    <dgm:cxn modelId="{257B8586-CE8E-4CF9-926D-7C7F15986D90}" type="presOf" srcId="{31A4F4FA-6743-4237-978E-3C0F106CB502}" destId="{30FDE77F-0DE1-4507-9AB4-E4873006176F}" srcOrd="0" destOrd="0" presId="urn:microsoft.com/office/officeart/2005/8/layout/orgChart1"/>
    <dgm:cxn modelId="{921C6CA9-E541-4ED7-9586-26058602BE8D}" type="presOf" srcId="{5E6F24EC-07DA-4409-8D2A-E1F358F0D53E}" destId="{42131694-B3C1-48DA-9A89-0ED8F63CDD47}" srcOrd="0" destOrd="0" presId="urn:microsoft.com/office/officeart/2005/8/layout/orgChart1"/>
    <dgm:cxn modelId="{CE21AD6B-0016-444D-8F18-2F186B1BD650}" type="presOf" srcId="{9F3D15E7-183E-4168-819E-A5AE67C70800}" destId="{E3D274F6-EF38-4457-99ED-3B36F1F9CCE6}" srcOrd="1" destOrd="0" presId="urn:microsoft.com/office/officeart/2005/8/layout/orgChart1"/>
    <dgm:cxn modelId="{2A4E0C1F-A68E-42D7-B7E3-D6CA547AFAE7}" srcId="{824CACDD-E03A-427C-8B7A-DB5388A5BD8D}" destId="{81ED6989-DB09-4163-9FE8-4274D9FB393B}" srcOrd="0" destOrd="0" parTransId="{31A4F4FA-6743-4237-978E-3C0F106CB502}" sibTransId="{FF75FB9F-B49C-49BB-BB24-949F6DDD30B7}"/>
    <dgm:cxn modelId="{6635F829-3361-465D-A959-5DD2227DE972}" type="presOf" srcId="{84644A64-B651-4593-8A15-954557571337}" destId="{E349FB01-D2F9-4802-9005-7EF140881356}" srcOrd="1" destOrd="0" presId="urn:microsoft.com/office/officeart/2005/8/layout/orgChart1"/>
    <dgm:cxn modelId="{DFAE8E2C-E014-4958-8D9F-8022682AE9C4}" type="presOf" srcId="{11CB86F8-31C1-4608-BCC5-247E331BAD1E}" destId="{5C3169FC-2904-40E9-BED3-B6AB9616B8F1}" srcOrd="1" destOrd="0" presId="urn:microsoft.com/office/officeart/2005/8/layout/orgChart1"/>
    <dgm:cxn modelId="{D4260F37-99C7-4E85-9422-1AB560C478B8}" type="presOf" srcId="{81ED6989-DB09-4163-9FE8-4274D9FB393B}" destId="{91937533-898F-4FC5-A9E4-FE0BA78B0BED}" srcOrd="0" destOrd="0" presId="urn:microsoft.com/office/officeart/2005/8/layout/orgChart1"/>
    <dgm:cxn modelId="{036D9EE4-6D87-452A-9CB6-530DB286B212}" type="presOf" srcId="{84644A64-B651-4593-8A15-954557571337}" destId="{F9F59E84-68E7-4AB6-8042-6BADE1906BFB}" srcOrd="0" destOrd="0" presId="urn:microsoft.com/office/officeart/2005/8/layout/orgChart1"/>
    <dgm:cxn modelId="{C285EB7F-2036-475A-A747-E87C588AF7A3}" type="presOf" srcId="{01A86283-4B1C-4FDB-903B-896A03C158D5}" destId="{5686F5E6-E730-4A4F-B86A-D334955A4BF3}" srcOrd="0" destOrd="0" presId="urn:microsoft.com/office/officeart/2005/8/layout/orgChart1"/>
    <dgm:cxn modelId="{8993890F-8BE8-4E89-8CD6-6C4D1A62CAEB}" type="presOf" srcId="{01A86283-4B1C-4FDB-903B-896A03C158D5}" destId="{D4F812AF-0900-4CE7-AA23-35A4E46C6FD1}" srcOrd="1" destOrd="0" presId="urn:microsoft.com/office/officeart/2005/8/layout/orgChart1"/>
    <dgm:cxn modelId="{A18488C1-8C1C-4F3C-9DF8-0B6323F54486}" type="presOf" srcId="{11CB86F8-31C1-4608-BCC5-247E331BAD1E}" destId="{F495F80B-6FEE-4FC2-B820-6BD21D72101E}" srcOrd="0" destOrd="0" presId="urn:microsoft.com/office/officeart/2005/8/layout/orgChart1"/>
    <dgm:cxn modelId="{1F516231-CCDD-42EE-A016-172EBE13908E}" srcId="{824CACDD-E03A-427C-8B7A-DB5388A5BD8D}" destId="{9F3D15E7-183E-4168-819E-A5AE67C70800}" srcOrd="2" destOrd="0" parTransId="{93FA7CE8-AEE6-43B9-836C-3F03118B3842}" sibTransId="{A8C7CFE1-1740-4D3F-B2CD-CE863C4043BC}"/>
    <dgm:cxn modelId="{EF62816C-3AD1-4FCC-99D3-D2A29FE6A210}" type="presOf" srcId="{73D9929A-4AE6-4F97-BA74-8AFCD9A206B7}" destId="{E5FC38C0-F874-4D67-AF4E-5B61D8528333}" srcOrd="0" destOrd="0" presId="urn:microsoft.com/office/officeart/2005/8/layout/orgChart1"/>
    <dgm:cxn modelId="{D9D53D1F-F297-4646-8038-BC9B6CFAC7B2}" srcId="{195A0E0D-9849-4724-AEF3-DAF6E0352555}" destId="{824CACDD-E03A-427C-8B7A-DB5388A5BD8D}" srcOrd="0" destOrd="0" parTransId="{98FF42E5-00CB-4382-9B3C-C8B747CB8354}" sibTransId="{59450F6E-F953-4DD1-B3B0-A181A73D2900}"/>
    <dgm:cxn modelId="{789A4D9B-9D80-4DD5-9138-54DF8F9F8A76}" type="presOf" srcId="{81ED6989-DB09-4163-9FE8-4274D9FB393B}" destId="{F7736AB3-14FB-442A-8C59-ED1D80EA616A}" srcOrd="1" destOrd="0" presId="urn:microsoft.com/office/officeart/2005/8/layout/orgChart1"/>
    <dgm:cxn modelId="{5A6B04EB-E725-4701-BA93-BCA07199DFCB}" srcId="{824CACDD-E03A-427C-8B7A-DB5388A5BD8D}" destId="{84644A64-B651-4593-8A15-954557571337}" srcOrd="3" destOrd="0" parTransId="{EEC18031-8BE0-4AC6-8896-41712D10D7F6}" sibTransId="{EC2C1A17-C727-4AEC-86B8-96324E5FB060}"/>
    <dgm:cxn modelId="{BC0796AF-5DFB-4D4B-B4C7-3D33A4945399}" type="presOf" srcId="{824CACDD-E03A-427C-8B7A-DB5388A5BD8D}" destId="{D7C56106-E809-407C-94C9-8E39E21EEBEA}" srcOrd="0" destOrd="0" presId="urn:microsoft.com/office/officeart/2005/8/layout/orgChart1"/>
    <dgm:cxn modelId="{6FA9E251-9D61-440C-B9B5-6597C705185B}" type="presOf" srcId="{824CACDD-E03A-427C-8B7A-DB5388A5BD8D}" destId="{520DCA23-E61E-4D60-8C01-FF734DB21588}" srcOrd="1" destOrd="0" presId="urn:microsoft.com/office/officeart/2005/8/layout/orgChart1"/>
    <dgm:cxn modelId="{A6BBC212-144D-41A0-AB21-91E7243D2747}" type="presOf" srcId="{9F3D15E7-183E-4168-819E-A5AE67C70800}" destId="{1C9FE83A-22D2-43B9-8B78-355219D6DADC}" srcOrd="0" destOrd="0" presId="urn:microsoft.com/office/officeart/2005/8/layout/orgChart1"/>
    <dgm:cxn modelId="{FAB34B18-C5B2-478D-99B2-16CE9B2E04C5}" type="presParOf" srcId="{398FFEDC-BFFB-4687-A7AC-A133982093F8}" destId="{5BD874B2-AFE1-40B2-848A-6C041981297C}" srcOrd="0" destOrd="0" presId="urn:microsoft.com/office/officeart/2005/8/layout/orgChart1"/>
    <dgm:cxn modelId="{8376FE93-C9E5-4903-9B66-841F7197A0EA}" type="presParOf" srcId="{5BD874B2-AFE1-40B2-848A-6C041981297C}" destId="{A93F08A3-CEE2-4CEC-875D-F7FE952BE28D}" srcOrd="0" destOrd="0" presId="urn:microsoft.com/office/officeart/2005/8/layout/orgChart1"/>
    <dgm:cxn modelId="{C7A62019-850E-4BFB-9D65-B344007A89C4}" type="presParOf" srcId="{A93F08A3-CEE2-4CEC-875D-F7FE952BE28D}" destId="{D7C56106-E809-407C-94C9-8E39E21EEBEA}" srcOrd="0" destOrd="0" presId="urn:microsoft.com/office/officeart/2005/8/layout/orgChart1"/>
    <dgm:cxn modelId="{A273C3A7-BF8A-4884-9C83-E3673B3E9122}" type="presParOf" srcId="{A93F08A3-CEE2-4CEC-875D-F7FE952BE28D}" destId="{520DCA23-E61E-4D60-8C01-FF734DB21588}" srcOrd="1" destOrd="0" presId="urn:microsoft.com/office/officeart/2005/8/layout/orgChart1"/>
    <dgm:cxn modelId="{0DE255AB-AC94-401F-8E6B-86150E304A4E}" type="presParOf" srcId="{5BD874B2-AFE1-40B2-848A-6C041981297C}" destId="{B7096D27-90B6-478D-8DB2-11220FD707AF}" srcOrd="1" destOrd="0" presId="urn:microsoft.com/office/officeart/2005/8/layout/orgChart1"/>
    <dgm:cxn modelId="{AAC23F8E-A706-4964-A396-618D9453816F}" type="presParOf" srcId="{B7096D27-90B6-478D-8DB2-11220FD707AF}" destId="{30FDE77F-0DE1-4507-9AB4-E4873006176F}" srcOrd="0" destOrd="0" presId="urn:microsoft.com/office/officeart/2005/8/layout/orgChart1"/>
    <dgm:cxn modelId="{AD30EDF5-D98A-4ECE-9E51-CE887FE7F265}" type="presParOf" srcId="{B7096D27-90B6-478D-8DB2-11220FD707AF}" destId="{F9725548-D4CF-419F-A724-9207DF64A0B3}" srcOrd="1" destOrd="0" presId="urn:microsoft.com/office/officeart/2005/8/layout/orgChart1"/>
    <dgm:cxn modelId="{A4FFC0F2-CC5F-4C90-AB07-614C96F3A57A}" type="presParOf" srcId="{F9725548-D4CF-419F-A724-9207DF64A0B3}" destId="{184D3D69-D2D7-4502-9191-669AAD37B54B}" srcOrd="0" destOrd="0" presId="urn:microsoft.com/office/officeart/2005/8/layout/orgChart1"/>
    <dgm:cxn modelId="{7BBF4F4C-F052-4907-AA8E-C086BF6B2C90}" type="presParOf" srcId="{184D3D69-D2D7-4502-9191-669AAD37B54B}" destId="{91937533-898F-4FC5-A9E4-FE0BA78B0BED}" srcOrd="0" destOrd="0" presId="urn:microsoft.com/office/officeart/2005/8/layout/orgChart1"/>
    <dgm:cxn modelId="{E64AB1F7-F8D0-458B-93B4-ECF5C1C4C573}" type="presParOf" srcId="{184D3D69-D2D7-4502-9191-669AAD37B54B}" destId="{F7736AB3-14FB-442A-8C59-ED1D80EA616A}" srcOrd="1" destOrd="0" presId="urn:microsoft.com/office/officeart/2005/8/layout/orgChart1"/>
    <dgm:cxn modelId="{D3B1C53A-DF36-4165-B7EC-ECE135A56369}" type="presParOf" srcId="{F9725548-D4CF-419F-A724-9207DF64A0B3}" destId="{7BADFCDB-E98D-46F4-9C6A-0B18648C6962}" srcOrd="1" destOrd="0" presId="urn:microsoft.com/office/officeart/2005/8/layout/orgChart1"/>
    <dgm:cxn modelId="{24C485AC-8E59-438C-A217-C1CCC08DB5D6}" type="presParOf" srcId="{F9725548-D4CF-419F-A724-9207DF64A0B3}" destId="{1E168AC0-FCF6-4950-AD56-E0162207CD4C}" srcOrd="2" destOrd="0" presId="urn:microsoft.com/office/officeart/2005/8/layout/orgChart1"/>
    <dgm:cxn modelId="{5B444904-5350-4E62-9721-4FA7045D4E0F}" type="presParOf" srcId="{B7096D27-90B6-478D-8DB2-11220FD707AF}" destId="{42131694-B3C1-48DA-9A89-0ED8F63CDD47}" srcOrd="2" destOrd="0" presId="urn:microsoft.com/office/officeart/2005/8/layout/orgChart1"/>
    <dgm:cxn modelId="{B9416BED-BE6B-4BEA-8501-86ED4C185ACB}" type="presParOf" srcId="{B7096D27-90B6-478D-8DB2-11220FD707AF}" destId="{CE0DC93D-466F-45F6-AE6B-84553C0CB8AA}" srcOrd="3" destOrd="0" presId="urn:microsoft.com/office/officeart/2005/8/layout/orgChart1"/>
    <dgm:cxn modelId="{9E30485D-645D-45D5-BE07-0060A6CB7CFE}" type="presParOf" srcId="{CE0DC93D-466F-45F6-AE6B-84553C0CB8AA}" destId="{A544FF7E-3AA1-4012-A8F5-5B7E24307511}" srcOrd="0" destOrd="0" presId="urn:microsoft.com/office/officeart/2005/8/layout/orgChart1"/>
    <dgm:cxn modelId="{DF106639-14D6-4DC4-A14B-3D6F5F5D2181}" type="presParOf" srcId="{A544FF7E-3AA1-4012-A8F5-5B7E24307511}" destId="{F495F80B-6FEE-4FC2-B820-6BD21D72101E}" srcOrd="0" destOrd="0" presId="urn:microsoft.com/office/officeart/2005/8/layout/orgChart1"/>
    <dgm:cxn modelId="{6F236B52-2ED5-4A2E-8664-DB7128F36E22}" type="presParOf" srcId="{A544FF7E-3AA1-4012-A8F5-5B7E24307511}" destId="{5C3169FC-2904-40E9-BED3-B6AB9616B8F1}" srcOrd="1" destOrd="0" presId="urn:microsoft.com/office/officeart/2005/8/layout/orgChart1"/>
    <dgm:cxn modelId="{E79A352A-22AC-441C-9195-DBFA3AD6434B}" type="presParOf" srcId="{CE0DC93D-466F-45F6-AE6B-84553C0CB8AA}" destId="{06856941-3E6A-4767-9273-EB6AA5E571AF}" srcOrd="1" destOrd="0" presId="urn:microsoft.com/office/officeart/2005/8/layout/orgChart1"/>
    <dgm:cxn modelId="{D6BEE07D-F53C-4AEE-8C12-03FEF1393859}" type="presParOf" srcId="{CE0DC93D-466F-45F6-AE6B-84553C0CB8AA}" destId="{19D5C736-565F-4332-886E-AC2D16E7C748}" srcOrd="2" destOrd="0" presId="urn:microsoft.com/office/officeart/2005/8/layout/orgChart1"/>
    <dgm:cxn modelId="{C4E7EF67-1739-4750-BBAD-F1B4DC990F1E}" type="presParOf" srcId="{B7096D27-90B6-478D-8DB2-11220FD707AF}" destId="{8D16B8B8-EC00-4610-BCC6-ACE28551BF93}" srcOrd="4" destOrd="0" presId="urn:microsoft.com/office/officeart/2005/8/layout/orgChart1"/>
    <dgm:cxn modelId="{EE9C3C9B-9E2C-4210-8E1C-A9C6F97658F3}" type="presParOf" srcId="{B7096D27-90B6-478D-8DB2-11220FD707AF}" destId="{39F48156-34B2-44A6-A0ED-36EEA7E3C117}" srcOrd="5" destOrd="0" presId="urn:microsoft.com/office/officeart/2005/8/layout/orgChart1"/>
    <dgm:cxn modelId="{FFA66D76-A7E7-47A6-8055-A558BFE31F08}" type="presParOf" srcId="{39F48156-34B2-44A6-A0ED-36EEA7E3C117}" destId="{9C1F9B11-997D-425B-9961-764D120824B0}" srcOrd="0" destOrd="0" presId="urn:microsoft.com/office/officeart/2005/8/layout/orgChart1"/>
    <dgm:cxn modelId="{5B65B244-8677-47F2-9943-9D1570ACC427}" type="presParOf" srcId="{9C1F9B11-997D-425B-9961-764D120824B0}" destId="{1C9FE83A-22D2-43B9-8B78-355219D6DADC}" srcOrd="0" destOrd="0" presId="urn:microsoft.com/office/officeart/2005/8/layout/orgChart1"/>
    <dgm:cxn modelId="{C09097C5-6F77-42FB-9840-F7AD7F6570D9}" type="presParOf" srcId="{9C1F9B11-997D-425B-9961-764D120824B0}" destId="{E3D274F6-EF38-4457-99ED-3B36F1F9CCE6}" srcOrd="1" destOrd="0" presId="urn:microsoft.com/office/officeart/2005/8/layout/orgChart1"/>
    <dgm:cxn modelId="{CD2412B9-CD0A-4D69-AD5A-DB56B106C98F}" type="presParOf" srcId="{39F48156-34B2-44A6-A0ED-36EEA7E3C117}" destId="{3E639E93-6EE3-4003-9EA9-40BC73B6DF31}" srcOrd="1" destOrd="0" presId="urn:microsoft.com/office/officeart/2005/8/layout/orgChart1"/>
    <dgm:cxn modelId="{C1BE571C-E3F8-4596-BB1E-00EA0E4A424E}" type="presParOf" srcId="{39F48156-34B2-44A6-A0ED-36EEA7E3C117}" destId="{895A2713-0FF7-4BDB-AD57-36397676E0FA}" srcOrd="2" destOrd="0" presId="urn:microsoft.com/office/officeart/2005/8/layout/orgChart1"/>
    <dgm:cxn modelId="{D2FFBE88-00D0-4D57-8C03-139C87AFF6F6}" type="presParOf" srcId="{B7096D27-90B6-478D-8DB2-11220FD707AF}" destId="{D98FBD44-D81E-49B1-AA21-CF1552747F22}" srcOrd="6" destOrd="0" presId="urn:microsoft.com/office/officeart/2005/8/layout/orgChart1"/>
    <dgm:cxn modelId="{CADD191E-97D0-404D-9B74-60032DDBEFE9}" type="presParOf" srcId="{B7096D27-90B6-478D-8DB2-11220FD707AF}" destId="{630FA468-577E-49F3-8128-284FFF68C963}" srcOrd="7" destOrd="0" presId="urn:microsoft.com/office/officeart/2005/8/layout/orgChart1"/>
    <dgm:cxn modelId="{E19C333D-5C7D-4106-A151-8321DA98CE2F}" type="presParOf" srcId="{630FA468-577E-49F3-8128-284FFF68C963}" destId="{2F01E0E8-2CEE-4B16-BFED-2BD07B02FC55}" srcOrd="0" destOrd="0" presId="urn:microsoft.com/office/officeart/2005/8/layout/orgChart1"/>
    <dgm:cxn modelId="{472D4D5A-54C0-40E2-9AE7-9A20A795D9D7}" type="presParOf" srcId="{2F01E0E8-2CEE-4B16-BFED-2BD07B02FC55}" destId="{F9F59E84-68E7-4AB6-8042-6BADE1906BFB}" srcOrd="0" destOrd="0" presId="urn:microsoft.com/office/officeart/2005/8/layout/orgChart1"/>
    <dgm:cxn modelId="{F8ACE0DB-014C-423C-8C86-6697324A01F5}" type="presParOf" srcId="{2F01E0E8-2CEE-4B16-BFED-2BD07B02FC55}" destId="{E349FB01-D2F9-4802-9005-7EF140881356}" srcOrd="1" destOrd="0" presId="urn:microsoft.com/office/officeart/2005/8/layout/orgChart1"/>
    <dgm:cxn modelId="{073430F5-8A3D-46B5-831F-21A436A71D48}" type="presParOf" srcId="{630FA468-577E-49F3-8128-284FFF68C963}" destId="{9DB0E78C-C0A9-40F5-B8EE-760CC3CF8B2C}" srcOrd="1" destOrd="0" presId="urn:microsoft.com/office/officeart/2005/8/layout/orgChart1"/>
    <dgm:cxn modelId="{BE9B7969-F2DC-47B9-92F0-C72BEAC0370E}" type="presParOf" srcId="{630FA468-577E-49F3-8128-284FFF68C963}" destId="{53591C07-6F87-4036-80E9-8A6CBB625570}" srcOrd="2" destOrd="0" presId="urn:microsoft.com/office/officeart/2005/8/layout/orgChart1"/>
    <dgm:cxn modelId="{DB3C7360-07B8-4ACD-9B77-0A4FDA964386}" type="presParOf" srcId="{B7096D27-90B6-478D-8DB2-11220FD707AF}" destId="{E5FC38C0-F874-4D67-AF4E-5B61D8528333}" srcOrd="8" destOrd="0" presId="urn:microsoft.com/office/officeart/2005/8/layout/orgChart1"/>
    <dgm:cxn modelId="{76864AD0-4D68-45A3-9C18-CC9D6B5092BB}" type="presParOf" srcId="{B7096D27-90B6-478D-8DB2-11220FD707AF}" destId="{C601FF54-F7D4-436A-82E3-B840E4E44607}" srcOrd="9" destOrd="0" presId="urn:microsoft.com/office/officeart/2005/8/layout/orgChart1"/>
    <dgm:cxn modelId="{B163D092-110A-42C3-A374-3093EB3A2788}" type="presParOf" srcId="{C601FF54-F7D4-436A-82E3-B840E4E44607}" destId="{829C3A4E-0144-4057-A9F7-199F2DDE7D64}" srcOrd="0" destOrd="0" presId="urn:microsoft.com/office/officeart/2005/8/layout/orgChart1"/>
    <dgm:cxn modelId="{4EB00B49-6B3A-4397-B5A5-27D40FC2D9F4}" type="presParOf" srcId="{829C3A4E-0144-4057-A9F7-199F2DDE7D64}" destId="{5686F5E6-E730-4A4F-B86A-D334955A4BF3}" srcOrd="0" destOrd="0" presId="urn:microsoft.com/office/officeart/2005/8/layout/orgChart1"/>
    <dgm:cxn modelId="{00FA4125-C7D8-4F03-A84F-CBE718C38E53}" type="presParOf" srcId="{829C3A4E-0144-4057-A9F7-199F2DDE7D64}" destId="{D4F812AF-0900-4CE7-AA23-35A4E46C6FD1}" srcOrd="1" destOrd="0" presId="urn:microsoft.com/office/officeart/2005/8/layout/orgChart1"/>
    <dgm:cxn modelId="{6823CD00-2451-432E-864C-6F5B12208C75}" type="presParOf" srcId="{C601FF54-F7D4-436A-82E3-B840E4E44607}" destId="{6E656727-FD91-4E1B-A5EE-84CEC1DE3C72}" srcOrd="1" destOrd="0" presId="urn:microsoft.com/office/officeart/2005/8/layout/orgChart1"/>
    <dgm:cxn modelId="{9669C2BC-D356-4E4F-80A0-61F2C8817D93}" type="presParOf" srcId="{C601FF54-F7D4-436A-82E3-B840E4E44607}" destId="{27B82800-9DB5-4D0C-B8A5-0485EB0D8A11}" srcOrd="2" destOrd="0" presId="urn:microsoft.com/office/officeart/2005/8/layout/orgChart1"/>
    <dgm:cxn modelId="{6679434E-4F2B-423E-A962-1F72CD16734A}" type="presParOf" srcId="{5BD874B2-AFE1-40B2-848A-6C041981297C}" destId="{7D3D6835-E709-46DA-B5F5-509F1C770A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85C9C-0F1A-45B9-AAEC-B3A603F44A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60814B-3B5C-4BC1-AD2A-7171F7986DF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b="1" i="1" dirty="0" smtClean="0"/>
            <a:t>Управление муниципальным долгом</a:t>
          </a:r>
          <a:endParaRPr lang="ru-RU" b="1" i="1" dirty="0"/>
        </a:p>
      </dgm:t>
    </dgm:pt>
    <dgm:pt modelId="{22D155DD-61D4-4331-8004-28C9E88EAA56}" type="parTrans" cxnId="{3DB96359-FEAB-4FAD-A7AB-542A4A9410D9}">
      <dgm:prSet/>
      <dgm:spPr/>
      <dgm:t>
        <a:bodyPr/>
        <a:lstStyle/>
        <a:p>
          <a:endParaRPr lang="ru-RU"/>
        </a:p>
      </dgm:t>
    </dgm:pt>
    <dgm:pt modelId="{0531C4F3-D386-4C90-BA4F-00F40592B66B}" type="sibTrans" cxnId="{3DB96359-FEAB-4FAD-A7AB-542A4A9410D9}">
      <dgm:prSet/>
      <dgm:spPr/>
      <dgm:t>
        <a:bodyPr/>
        <a:lstStyle/>
        <a:p>
          <a:endParaRPr lang="ru-RU"/>
        </a:p>
      </dgm:t>
    </dgm:pt>
    <dgm:pt modelId="{282F8DEA-6748-4B82-ADBA-A75B7446C419}" type="pres">
      <dgm:prSet presAssocID="{FC885C9C-0F1A-45B9-AAEC-B3A603F44A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BB8E2-CFD0-4DEA-9C88-D2916BEDC590}" type="pres">
      <dgm:prSet presAssocID="{F960814B-3B5C-4BC1-AD2A-7171F7986DF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5AAB0B-F1AE-429B-B292-1B6814E6ACA4}" type="presOf" srcId="{F960814B-3B5C-4BC1-AD2A-7171F7986DFA}" destId="{8FABB8E2-CFD0-4DEA-9C88-D2916BEDC590}" srcOrd="0" destOrd="0" presId="urn:microsoft.com/office/officeart/2005/8/layout/vList2"/>
    <dgm:cxn modelId="{ED36D2A4-F441-4D33-8611-F983B5BE3E6C}" type="presOf" srcId="{FC885C9C-0F1A-45B9-AAEC-B3A603F44A97}" destId="{282F8DEA-6748-4B82-ADBA-A75B7446C419}" srcOrd="0" destOrd="0" presId="urn:microsoft.com/office/officeart/2005/8/layout/vList2"/>
    <dgm:cxn modelId="{3DB96359-FEAB-4FAD-A7AB-542A4A9410D9}" srcId="{FC885C9C-0F1A-45B9-AAEC-B3A603F44A97}" destId="{F960814B-3B5C-4BC1-AD2A-7171F7986DFA}" srcOrd="0" destOrd="0" parTransId="{22D155DD-61D4-4331-8004-28C9E88EAA56}" sibTransId="{0531C4F3-D386-4C90-BA4F-00F40592B66B}"/>
    <dgm:cxn modelId="{63EBAB06-B257-4D84-B247-FFE4DCDBE1C0}" type="presParOf" srcId="{282F8DEA-6748-4B82-ADBA-A75B7446C419}" destId="{8FABB8E2-CFD0-4DEA-9C88-D2916BEDC59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31DE97-EF90-4CA9-BBF5-353FCEBAA5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FA27E6-A1DC-4101-8806-BE331B9A8015}" type="pres">
      <dgm:prSet presAssocID="{3D31DE97-EF90-4CA9-BBF5-353FCEBAA5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E676664-9F23-46D8-A57A-4030084BEF94}" type="presOf" srcId="{3D31DE97-EF90-4CA9-BBF5-353FCEBAA53E}" destId="{FDFA27E6-A1DC-4101-8806-BE331B9A8015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FC38C0-F874-4D67-AF4E-5B61D8528333}">
      <dsp:nvSpPr>
        <dsp:cNvPr id="0" name=""/>
        <dsp:cNvSpPr/>
      </dsp:nvSpPr>
      <dsp:spPr>
        <a:xfrm>
          <a:off x="4338228" y="706168"/>
          <a:ext cx="3582659" cy="294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2"/>
              </a:lnTo>
              <a:lnTo>
                <a:pt x="3582659" y="147352"/>
              </a:lnTo>
              <a:lnTo>
                <a:pt x="3582659" y="294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FBD44-D81E-49B1-AA21-CF1552747F22}">
      <dsp:nvSpPr>
        <dsp:cNvPr id="0" name=""/>
        <dsp:cNvSpPr/>
      </dsp:nvSpPr>
      <dsp:spPr>
        <a:xfrm>
          <a:off x="4338228" y="706168"/>
          <a:ext cx="1791329" cy="294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2"/>
              </a:lnTo>
              <a:lnTo>
                <a:pt x="1791329" y="147352"/>
              </a:lnTo>
              <a:lnTo>
                <a:pt x="1791329" y="294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6B8B8-EC00-4610-BCC6-ACE28551BF93}">
      <dsp:nvSpPr>
        <dsp:cNvPr id="0" name=""/>
        <dsp:cNvSpPr/>
      </dsp:nvSpPr>
      <dsp:spPr>
        <a:xfrm>
          <a:off x="4292508" y="706168"/>
          <a:ext cx="91440" cy="2947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31694-B3C1-48DA-9A89-0ED8F63CDD47}">
      <dsp:nvSpPr>
        <dsp:cNvPr id="0" name=""/>
        <dsp:cNvSpPr/>
      </dsp:nvSpPr>
      <dsp:spPr>
        <a:xfrm>
          <a:off x="2546898" y="706168"/>
          <a:ext cx="1791329" cy="294705"/>
        </a:xfrm>
        <a:custGeom>
          <a:avLst/>
          <a:gdLst/>
          <a:ahLst/>
          <a:cxnLst/>
          <a:rect l="0" t="0" r="0" b="0"/>
          <a:pathLst>
            <a:path>
              <a:moveTo>
                <a:pt x="1791329" y="0"/>
              </a:moveTo>
              <a:lnTo>
                <a:pt x="1791329" y="147352"/>
              </a:lnTo>
              <a:lnTo>
                <a:pt x="0" y="147352"/>
              </a:lnTo>
              <a:lnTo>
                <a:pt x="0" y="294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DE77F-0DE1-4507-9AB4-E4873006176F}">
      <dsp:nvSpPr>
        <dsp:cNvPr id="0" name=""/>
        <dsp:cNvSpPr/>
      </dsp:nvSpPr>
      <dsp:spPr>
        <a:xfrm>
          <a:off x="755568" y="706168"/>
          <a:ext cx="3582659" cy="294705"/>
        </a:xfrm>
        <a:custGeom>
          <a:avLst/>
          <a:gdLst/>
          <a:ahLst/>
          <a:cxnLst/>
          <a:rect l="0" t="0" r="0" b="0"/>
          <a:pathLst>
            <a:path>
              <a:moveTo>
                <a:pt x="3582659" y="0"/>
              </a:moveTo>
              <a:lnTo>
                <a:pt x="3582659" y="147352"/>
              </a:lnTo>
              <a:lnTo>
                <a:pt x="0" y="147352"/>
              </a:lnTo>
              <a:lnTo>
                <a:pt x="0" y="294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56106-E809-407C-94C9-8E39E21EEBEA}">
      <dsp:nvSpPr>
        <dsp:cNvPr id="0" name=""/>
        <dsp:cNvSpPr/>
      </dsp:nvSpPr>
      <dsp:spPr>
        <a:xfrm>
          <a:off x="1659471" y="308260"/>
          <a:ext cx="5357513" cy="397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ЭТАПЫ БЮДЖЕТНОГО ПРОЦЕССА</a:t>
          </a:r>
          <a:endParaRPr lang="ru-RU" sz="1800" kern="1200" dirty="0"/>
        </a:p>
      </dsp:txBody>
      <dsp:txXfrm>
        <a:off x="1659471" y="308260"/>
        <a:ext cx="5357513" cy="397907"/>
      </dsp:txXfrm>
    </dsp:sp>
    <dsp:sp modelId="{91937533-898F-4FC5-A9E4-FE0BA78B0BED}">
      <dsp:nvSpPr>
        <dsp:cNvPr id="0" name=""/>
        <dsp:cNvSpPr/>
      </dsp:nvSpPr>
      <dsp:spPr>
        <a:xfrm>
          <a:off x="7256" y="1000873"/>
          <a:ext cx="1496624" cy="1499178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1. Разработка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7256" y="1000873"/>
        <a:ext cx="1496624" cy="1499178"/>
      </dsp:txXfrm>
    </dsp:sp>
    <dsp:sp modelId="{F495F80B-6FEE-4FC2-B820-6BD21D72101E}">
      <dsp:nvSpPr>
        <dsp:cNvPr id="0" name=""/>
        <dsp:cNvSpPr/>
      </dsp:nvSpPr>
      <dsp:spPr>
        <a:xfrm>
          <a:off x="1798586" y="1000873"/>
          <a:ext cx="1496624" cy="1499178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2. Рассмотрение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798586" y="1000873"/>
        <a:ext cx="1496624" cy="1499178"/>
      </dsp:txXfrm>
    </dsp:sp>
    <dsp:sp modelId="{1C9FE83A-22D2-43B9-8B78-355219D6DADC}">
      <dsp:nvSpPr>
        <dsp:cNvPr id="0" name=""/>
        <dsp:cNvSpPr/>
      </dsp:nvSpPr>
      <dsp:spPr>
        <a:xfrm>
          <a:off x="3589915" y="1000873"/>
          <a:ext cx="1496624" cy="1499178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3. Утверждение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3589915" y="1000873"/>
        <a:ext cx="1496624" cy="1499178"/>
      </dsp:txXfrm>
    </dsp:sp>
    <dsp:sp modelId="{F9F59E84-68E7-4AB6-8042-6BADE1906BFB}">
      <dsp:nvSpPr>
        <dsp:cNvPr id="0" name=""/>
        <dsp:cNvSpPr/>
      </dsp:nvSpPr>
      <dsp:spPr>
        <a:xfrm>
          <a:off x="5381245" y="1000873"/>
          <a:ext cx="1496624" cy="1499178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4. Исполнение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5381245" y="1000873"/>
        <a:ext cx="1496624" cy="1499178"/>
      </dsp:txXfrm>
    </dsp:sp>
    <dsp:sp modelId="{5686F5E6-E730-4A4F-B86A-D334955A4BF3}">
      <dsp:nvSpPr>
        <dsp:cNvPr id="0" name=""/>
        <dsp:cNvSpPr/>
      </dsp:nvSpPr>
      <dsp:spPr>
        <a:xfrm>
          <a:off x="7172575" y="1000873"/>
          <a:ext cx="1496624" cy="1499178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5. Рассмотрение и утверждение отчета об исполнении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7172575" y="1000873"/>
        <a:ext cx="1496624" cy="14991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ABB8E2-CFD0-4DEA-9C88-D2916BEDC590}">
      <dsp:nvSpPr>
        <dsp:cNvPr id="0" name=""/>
        <dsp:cNvSpPr/>
      </dsp:nvSpPr>
      <dsp:spPr>
        <a:xfrm>
          <a:off x="0" y="231051"/>
          <a:ext cx="7886699" cy="86345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kern="1200" dirty="0" smtClean="0"/>
            <a:t>Управление муниципальным долгом</a:t>
          </a:r>
          <a:endParaRPr lang="ru-RU" sz="3600" b="1" i="1" kern="1200" dirty="0"/>
        </a:p>
      </dsp:txBody>
      <dsp:txXfrm>
        <a:off x="0" y="231051"/>
        <a:ext cx="7886699" cy="8634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0.03464</cdr:y>
    </cdr:from>
    <cdr:to>
      <cdr:x>0.03482</cdr:x>
      <cdr:y>0.19697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16023"/>
          <a:ext cx="318394" cy="1012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" wrap="square" rtlCol="0"/>
        <a:lstStyle xmlns:a="http://schemas.openxmlformats.org/drawingml/2006/main"/>
        <a:p xmlns:a="http://schemas.openxmlformats.org/drawingml/2006/main">
          <a:endParaRPr lang="ru-RU" sz="10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</cdr:x>
      <cdr:y>0.84865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691257" y="57694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0.90162</cdr:x>
      <cdr:y>0.94604</cdr:y>
    </cdr:from>
    <cdr:to>
      <cdr:x>0.96213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244408" y="5832648"/>
          <a:ext cx="553343" cy="332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годы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0.95601</cdr:x>
      <cdr:y>0.90265</cdr:y>
    </cdr:from>
    <cdr:to>
      <cdr:x>0.99539</cdr:x>
      <cdr:y>1</cdr:y>
    </cdr:to>
    <cdr:sp macro="" textlink="">
      <cdr:nvSpPr>
        <cdr:cNvPr id="5" name="TextBox 16"/>
        <cdr:cNvSpPr txBox="1"/>
      </cdr:nvSpPr>
      <cdr:spPr>
        <a:xfrm xmlns:a="http://schemas.openxmlformats.org/drawingml/2006/main">
          <a:off x="8741755" y="5734417"/>
          <a:ext cx="360091" cy="60016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20</a:t>
          </a:r>
        </a:p>
        <a:p xmlns:a="http://schemas.openxmlformats.org/drawingml/2006/main"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E49175A-4FBC-4AAA-83EB-CA8D01BFAA43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295D7D-32E6-43F6-9663-5ED9C14A4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36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3D2EEB-B099-4048-A8E0-8421EC25B67A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993"/>
            <a:ext cx="5438775" cy="4443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041B666-5294-4502-B561-E2D2FDEE3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1411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11813E-5117-441A-91D3-3A45187AF6F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55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FE195-E7D5-43A5-90B2-2DAD04FA1DC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5126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188-6BFD-4E9A-9BE6-8CD70818E554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399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EF048-3797-4F1B-B614-47413E9DD0A7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3FBD9-66BB-4C5A-A58A-A0B030EEB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F4B2E-64DC-4A65-9935-35C8689C5F12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030C-71BE-4228-9FBE-A87FF7541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E1EAA-59E3-4521-94D9-A417B2A6816F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FFCB6-6F61-4D62-96CC-71EEF92D9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705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0866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827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6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8314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7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100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8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9A545-41FA-4614-83A6-F60190A55794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86AE7-D1A3-44EB-B42F-73A7584B9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202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0766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73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AFAA-4A96-455C-AE58-BDE98CBE33CE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9C48-A4AB-42E4-A73E-CF7DE39A7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B1A13-3691-458C-AD9A-60DA9B79B78E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AFA57-E7B0-455E-B68E-FC6C73E30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77AF-7CBC-4D2F-8A8D-2A2D8197A9E0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B78F-0AEE-4781-B06E-C16578746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BA836-07E9-42BD-929A-FE8704612E00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51E3-039D-4733-9C32-27A5FE8A7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204B-9758-4C51-A526-73775D992C3F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674B-F90D-495E-9611-CC83D78AC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087B-6383-4442-835E-1827BF28E010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948D5-236C-46EC-9892-8096EE954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341DF-A1CC-4B2A-AD64-2B0A55530737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896-4D9D-4263-A702-01DE985CE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CA0FCD-B386-4910-87C8-61285B82D28D}" type="datetime1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81CB9F-05F0-41F6-8F80-730773939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2B6AC69-5FAB-44F0-B197-DBE3AFF126FC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28.03.2018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27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.jpeg"/><Relationship Id="rId3" Type="http://schemas.openxmlformats.org/officeDocument/2006/relationships/image" Target="../media/image13.jpeg"/><Relationship Id="rId7" Type="http://schemas.openxmlformats.org/officeDocument/2006/relationships/hyperlink" Target="http://www.stroi-s.ru/i/dom1.jpg" TargetMode="External"/><Relationship Id="rId12" Type="http://schemas.openxmlformats.org/officeDocument/2006/relationships/image" Target="../media/image18.jpeg"/><Relationship Id="rId2" Type="http://schemas.openxmlformats.org/officeDocument/2006/relationships/hyperlink" Target="http://forum.relicvia.ru/uploads/monthly_03_2011/post-8687-1301063923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11" Type="http://schemas.openxmlformats.org/officeDocument/2006/relationships/hyperlink" Target="http://www.stiebelrus.com/modules/gallery/uploads/obl1/2.jpg" TargetMode="External"/><Relationship Id="rId5" Type="http://schemas.openxmlformats.org/officeDocument/2006/relationships/image" Target="../media/image14.jpeg"/><Relationship Id="rId10" Type="http://schemas.openxmlformats.org/officeDocument/2006/relationships/image" Target="../media/image17.jpeg"/><Relationship Id="rId4" Type="http://schemas.openxmlformats.org/officeDocument/2006/relationships/hyperlink" Target="http://ulpressa.ru/wp-content/uploads/old/600PC24.jpg" TargetMode="External"/><Relationship Id="rId9" Type="http://schemas.openxmlformats.org/officeDocument/2006/relationships/hyperlink" Target="http://dragon-cha.ru/d/375300/d/meshochek_drakon_1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chart" Target="../charts/chart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chart" Target="../charts/char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500">
              <a:schemeClr val="tx2">
                <a:lumMod val="40000"/>
                <a:lumOff val="60000"/>
              </a:schemeClr>
            </a:gs>
            <a:gs pos="18000">
              <a:srgbClr val="00B0F0"/>
            </a:gs>
            <a:gs pos="87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83606-17A0-4843-B4AF-0D2C8E6CC1A9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548680"/>
            <a:ext cx="7200800" cy="544764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accent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accent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800" b="1" dirty="0" smtClean="0">
                <a:ln w="11430"/>
                <a:solidFill>
                  <a:schemeClr val="accent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 </a:t>
            </a:r>
            <a:endParaRPr lang="ru-RU" sz="4800" b="1" dirty="0">
              <a:ln w="11430"/>
              <a:solidFill>
                <a:schemeClr val="accent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1430"/>
                <a:solidFill>
                  <a:schemeClr val="accent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Сафаровского муниципального образования Дергачевского муниципального района Саратовской области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1430"/>
                <a:solidFill>
                  <a:schemeClr val="accent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2018 год и плановый период 2019 и 2020 годов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ln w="11430"/>
              <a:solidFill>
                <a:schemeClr val="accent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9123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9036496" cy="66247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  <a:br>
              <a:rPr lang="ru-RU" sz="1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        </a:t>
            </a:r>
            <a:r>
              <a:rPr lang="ru-RU" sz="2800" b="1" dirty="0" smtClean="0">
                <a:solidFill>
                  <a:srgbClr val="7030A0"/>
                </a:solidFill>
              </a:rPr>
              <a:t>Местный бюджет  Сафаровского муниципального образования формируется в соответствии с бюджетным законодательством Российской Федерации, основой которого является Бюджетный кодекс Российской Федерации.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     Бюджетный кодекс Российской Федерации определяет общие принципы бюджетного законодательства Российской Федерации, организации и функционирования бюджетной системы, основы бюджетного процесса и межбюджетных отношений, основания и виды ответственности за нарушение бюджетного законодательства.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7CA31-2F26-4B21-BC92-35E48816A07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586047" cy="748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24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00000" scaled="0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Что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регулирует Бюджетный кодекс Российской Федерации?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875" y="1268760"/>
            <a:ext cx="8569325" cy="3698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Бюджетный кодекс Российской Федерации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875" y="1638649"/>
            <a:ext cx="19431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Общие положения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5163" y="1638650"/>
            <a:ext cx="21844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Часть I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Бюджетные процесс в 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1563" y="1638650"/>
            <a:ext cx="21336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Часть I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59562" y="1638651"/>
            <a:ext cx="2306637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Часть I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Бюджетные нарушения и бюджетные меры принуждения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288" y="2592758"/>
            <a:ext cx="194627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Структура бюджетного законодательства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975" y="2592756"/>
            <a:ext cx="219392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Структура бюджетной системы Российской Федерации и бюджетной классификации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4051" y="2592758"/>
            <a:ext cx="2195512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Стадии бюджетного процесса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69088" y="2592758"/>
            <a:ext cx="2297112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Бюджетные нарушения и их виды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288" y="3546865"/>
            <a:ext cx="1946275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Общие понятия и термины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1563" y="3546866"/>
            <a:ext cx="219233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Принципы бюджетной системы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64050" y="3546865"/>
            <a:ext cx="220503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Полномочия участников бюджетного процесса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9562" y="3546865"/>
            <a:ext cx="230505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Бюджетные меры принуждения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6875" y="4070086"/>
            <a:ext cx="1943100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Разграничение бюджетных полномочий Российской Федерации, субъектов Российской Федерации и муниципальных образований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9975" y="4070085"/>
            <a:ext cx="2124075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Основные положения о доходах и расходах бюджетов, государственном (муниципальном) долге, межбюджетных трансфертов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5162" y="4070086"/>
            <a:ext cx="2193925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Основы государственного финансового контроля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59562" y="4070086"/>
            <a:ext cx="2305051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8604250" y="6381750"/>
            <a:ext cx="369888" cy="365125"/>
          </a:xfrm>
        </p:spPr>
        <p:txBody>
          <a:bodyPr/>
          <a:lstStyle/>
          <a:p>
            <a:pPr>
              <a:defRPr/>
            </a:pPr>
            <a:fld id="{DCA9C1F7-F882-4DA9-8547-99D812C273E7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1" y="154363"/>
            <a:ext cx="586047" cy="748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65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63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Состав населения 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Сафаровского муниципального образования в 2017 году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12</a:t>
            </a:r>
          </a:p>
        </p:txBody>
      </p:sp>
      <p:graphicFrame>
        <p:nvGraphicFramePr>
          <p:cNvPr id="439307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13576385"/>
              </p:ext>
            </p:extLst>
          </p:nvPr>
        </p:nvGraphicFramePr>
        <p:xfrm>
          <a:off x="539750" y="1196975"/>
          <a:ext cx="5500688" cy="5448300"/>
        </p:xfrm>
        <a:graphic>
          <a:graphicData uri="http://schemas.openxmlformats.org/presentationml/2006/ole">
            <p:oleObj spid="_x0000_s487426" name="Worksheet" r:id="rId3" imgW="3695760" imgH="2590822" progId="Excel.Sheet.8">
              <p:embed/>
            </p:oleObj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6449899" y="3068960"/>
            <a:ext cx="1770533" cy="1440160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Старше трудоспособного возраста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86  </a:t>
            </a:r>
            <a:endParaRPr lang="ru-RU" sz="1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чел.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44208" y="1412776"/>
            <a:ext cx="1770533" cy="1325885"/>
          </a:xfrm>
          <a:prstGeom prst="roundRect">
            <a:avLst/>
          </a:prstGeom>
          <a:solidFill>
            <a:schemeClr val="accent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Трудоспособное население 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384 чел</a:t>
            </a:r>
            <a:r>
              <a:rPr lang="ru-RU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37209" y="4977172"/>
            <a:ext cx="1770533" cy="1404156"/>
          </a:xfrm>
          <a:prstGeom prst="roundRect">
            <a:avLst/>
          </a:prstGeom>
          <a:solidFill>
            <a:schemeClr val="accent3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Моложе трудоспособного возраста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170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/>
          </a:p>
        </p:txBody>
      </p:sp>
      <p:pic>
        <p:nvPicPr>
          <p:cNvPr id="21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94692" y="116632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806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072494" cy="882651"/>
          </a:xfrm>
          <a:gradFill flip="none" rotWithShape="1">
            <a:gsLst>
              <a:gs pos="50000">
                <a:schemeClr val="accent6">
                  <a:lumMod val="20000"/>
                  <a:lumOff val="80000"/>
                  <a:alpha val="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Основные задачи бюджетной и налоговой политики Сафаровского муниципального образования на 2018 – 2020 годы</a:t>
            </a:r>
            <a:b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676456" y="6381328"/>
            <a:ext cx="370384" cy="365125"/>
          </a:xfrm>
        </p:spPr>
        <p:txBody>
          <a:bodyPr/>
          <a:lstStyle/>
          <a:p>
            <a:fld id="{4E726091-3E18-46B4-B884-D75B8CF1B090}" type="slidenum">
              <a:rPr lang="ru-RU" b="1" smtClean="0"/>
              <a:pPr/>
              <a:t>13</a:t>
            </a:fld>
            <a:endParaRPr lang="ru-RU" b="1" dirty="0"/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610" y="0"/>
            <a:ext cx="691410" cy="88265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4860032" y="3573016"/>
            <a:ext cx="4141124" cy="11521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повышение операционной эффективности использования бюджетных средств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928671"/>
            <a:ext cx="4500594" cy="113217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обеспечение бюджетной устойчивости, получение необходимого объема бюджетных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доходов, сокращение недоимки по налогам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2178835"/>
            <a:ext cx="4500594" cy="1167897"/>
          </a:xfrm>
          <a:prstGeom prst="round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консолидация финансовых ресурсов на приоритетных направлениях государственной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политики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0032" y="5085184"/>
            <a:ext cx="4069116" cy="122413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полномасштабное внедрение принципов формирования программного бюджета</a:t>
            </a:r>
          </a:p>
        </p:txBody>
      </p:sp>
      <p:pic>
        <p:nvPicPr>
          <p:cNvPr id="3" name="Picture 1" descr="C:\Users\User\Desktop\бюджет для граждан\Сафаровское мо\DSCN78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429000"/>
            <a:ext cx="2376264" cy="3168352"/>
          </a:xfrm>
          <a:prstGeom prst="rect">
            <a:avLst/>
          </a:prstGeom>
          <a:noFill/>
        </p:spPr>
      </p:pic>
      <p:pic>
        <p:nvPicPr>
          <p:cNvPr id="5" name="Picture 2" descr="C:\Users\User\Desktop\бюджет для граждан\Сафаровское мо\Стелла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124744"/>
            <a:ext cx="156640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87" y="188639"/>
            <a:ext cx="8785225" cy="8640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        </a:t>
            </a:r>
            <a:r>
              <a:rPr lang="ru-RU" sz="2000" b="1" i="1" dirty="0" smtClean="0">
                <a:solidFill>
                  <a:srgbClr val="002060"/>
                </a:solidFill>
                <a:latin typeface="Arial" charset="0"/>
              </a:rPr>
              <a:t>Основные </a:t>
            </a:r>
            <a:r>
              <a:rPr lang="ru-RU" sz="2000" b="1" i="1" dirty="0">
                <a:solidFill>
                  <a:srgbClr val="002060"/>
                </a:solidFill>
                <a:latin typeface="Arial" charset="0"/>
              </a:rPr>
              <a:t>показатели  социально-экономического развития  </a:t>
            </a:r>
            <a:r>
              <a:rPr lang="ru-RU" sz="2000" b="1" i="1" dirty="0" smtClean="0">
                <a:solidFill>
                  <a:srgbClr val="002060"/>
                </a:solidFill>
                <a:latin typeface="Arial" charset="0"/>
              </a:rPr>
              <a:t>       Сафаровского муниципального образования</a:t>
            </a:r>
            <a:endParaRPr lang="ru-RU" sz="2000" b="1" i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4" name="Прямоугольник 1"/>
          <p:cNvSpPr/>
          <p:nvPr/>
        </p:nvSpPr>
        <p:spPr>
          <a:xfrm>
            <a:off x="170554" y="1289016"/>
            <a:ext cx="8794060" cy="586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endParaRPr lang="ru-RU" sz="1600" b="1" dirty="0" smtClean="0">
              <a:solidFill>
                <a:srgbClr val="FF0066"/>
              </a:solidFill>
            </a:endParaRPr>
          </a:p>
          <a:p>
            <a:pPr>
              <a:defRPr/>
            </a:pPr>
            <a:endParaRPr lang="ru-RU" sz="1600" b="1" dirty="0" smtClean="0">
              <a:solidFill>
                <a:srgbClr val="FF0066"/>
              </a:solidFill>
            </a:endParaRPr>
          </a:p>
          <a:p>
            <a:pPr>
              <a:defRPr/>
            </a:pPr>
            <a:r>
              <a:rPr lang="ru-RU" sz="1600" b="1" dirty="0" smtClean="0">
                <a:solidFill>
                  <a:srgbClr val="FF0066"/>
                </a:solidFill>
              </a:rPr>
              <a:t>       </a:t>
            </a:r>
            <a:r>
              <a:rPr lang="ru-RU" b="1" dirty="0" smtClean="0">
                <a:solidFill>
                  <a:srgbClr val="FF0066"/>
                </a:solidFill>
              </a:rPr>
              <a:t>Наименование</a:t>
            </a:r>
            <a:r>
              <a:rPr lang="ru-RU" sz="1600" b="1" dirty="0" smtClean="0">
                <a:solidFill>
                  <a:srgbClr val="FF0066"/>
                </a:solidFill>
              </a:rPr>
              <a:t> </a:t>
            </a:r>
            <a:r>
              <a:rPr lang="ru-RU" b="1" dirty="0" smtClean="0">
                <a:solidFill>
                  <a:srgbClr val="FF0066"/>
                </a:solidFill>
              </a:rPr>
              <a:t>показателя</a:t>
            </a:r>
            <a:r>
              <a:rPr lang="ru-RU" sz="1600" b="1" dirty="0" smtClean="0">
                <a:solidFill>
                  <a:srgbClr val="FF0066"/>
                </a:solidFill>
              </a:rPr>
              <a:t>                   </a:t>
            </a:r>
            <a:r>
              <a:rPr lang="ru-RU" sz="1400" b="1" dirty="0" smtClean="0">
                <a:solidFill>
                  <a:srgbClr val="FF0066"/>
                </a:solidFill>
              </a:rPr>
              <a:t>2016 год    2017 год   2018 год    2019 </a:t>
            </a:r>
            <a:r>
              <a:rPr lang="ru-RU" sz="1400" b="1" dirty="0">
                <a:solidFill>
                  <a:srgbClr val="FF0066"/>
                </a:solidFill>
              </a:rPr>
              <a:t>год </a:t>
            </a:r>
            <a:r>
              <a:rPr lang="ru-RU" sz="1400" b="1" dirty="0" smtClean="0">
                <a:solidFill>
                  <a:srgbClr val="FF0066"/>
                </a:solidFill>
              </a:rPr>
              <a:t>   2020 </a:t>
            </a:r>
            <a:r>
              <a:rPr lang="ru-RU" sz="1400" b="1" dirty="0">
                <a:solidFill>
                  <a:srgbClr val="FF0066"/>
                </a:solidFill>
              </a:rPr>
              <a:t>год </a:t>
            </a:r>
            <a:endParaRPr lang="ru-RU" sz="1400" b="1" dirty="0" smtClean="0">
              <a:solidFill>
                <a:srgbClr val="FF0066"/>
              </a:solidFill>
            </a:endParaRPr>
          </a:p>
          <a:p>
            <a:pPr>
              <a:defRPr/>
            </a:pPr>
            <a:r>
              <a:rPr lang="ru-RU" sz="1400" b="1" dirty="0">
                <a:solidFill>
                  <a:srgbClr val="FF0066"/>
                </a:solidFill>
              </a:rPr>
              <a:t> </a:t>
            </a:r>
            <a:r>
              <a:rPr lang="ru-RU" sz="1400" b="1" dirty="0" smtClean="0">
                <a:solidFill>
                  <a:srgbClr val="FF0066"/>
                </a:solidFill>
              </a:rPr>
              <a:t>                                                                                                      отчет       оценка                                  прогноз</a:t>
            </a:r>
            <a:r>
              <a:rPr lang="ru-RU" b="1" dirty="0" smtClean="0">
                <a:solidFill>
                  <a:srgbClr val="FF0066"/>
                </a:solidFill>
              </a:rPr>
              <a:t> </a:t>
            </a:r>
          </a:p>
          <a:p>
            <a:pPr algn="ctr">
              <a:defRPr/>
            </a:pPr>
            <a:endParaRPr lang="ru-RU" sz="1600" b="1" dirty="0" smtClean="0">
              <a:solidFill>
                <a:srgbClr val="FF0066"/>
              </a:solidFill>
            </a:endParaRPr>
          </a:p>
          <a:p>
            <a:pPr algn="ctr">
              <a:defRPr/>
            </a:pPr>
            <a:endParaRPr lang="ru-RU" sz="2000" b="1" dirty="0" smtClean="0">
              <a:solidFill>
                <a:prstClr val="black"/>
              </a:solidFill>
            </a:endParaRPr>
          </a:p>
        </p:txBody>
      </p:sp>
      <p:sp>
        <p:nvSpPr>
          <p:cNvPr id="5" name="Прямоугольник 1"/>
          <p:cNvSpPr/>
          <p:nvPr/>
        </p:nvSpPr>
        <p:spPr>
          <a:xfrm>
            <a:off x="323528" y="2060848"/>
            <a:ext cx="8487612" cy="99275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>
              <a:defRPr/>
            </a:pPr>
            <a:endParaRPr lang="ru-RU" sz="1600" b="1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1600" b="1" dirty="0" smtClean="0">
                <a:solidFill>
                  <a:srgbClr val="0000FF"/>
                </a:solidFill>
              </a:rPr>
              <a:t>Численность</a:t>
            </a:r>
            <a:r>
              <a:rPr lang="ru-RU" sz="14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</a:rPr>
              <a:t>населения</a:t>
            </a:r>
            <a:r>
              <a:rPr lang="ru-RU" sz="1400" b="1" dirty="0" smtClean="0">
                <a:solidFill>
                  <a:srgbClr val="0000FF"/>
                </a:solidFill>
              </a:rPr>
              <a:t>, </a:t>
            </a:r>
            <a:r>
              <a:rPr lang="ru-RU" sz="1600" b="1" dirty="0" smtClean="0">
                <a:solidFill>
                  <a:srgbClr val="0000FF"/>
                </a:solidFill>
              </a:rPr>
              <a:t>человек                       </a:t>
            </a:r>
            <a:r>
              <a:rPr lang="ru-RU" sz="1600" b="1" dirty="0" smtClean="0">
                <a:solidFill>
                  <a:srgbClr val="0000FF"/>
                </a:solidFill>
              </a:rPr>
              <a:t>640          </a:t>
            </a:r>
            <a:r>
              <a:rPr lang="ru-RU" sz="1600" b="1" dirty="0" smtClean="0">
                <a:solidFill>
                  <a:srgbClr val="0000FF"/>
                </a:solidFill>
              </a:rPr>
              <a:t>640            630      632          635</a:t>
            </a:r>
            <a:endParaRPr lang="ru-RU" sz="1200" b="1" dirty="0" smtClean="0">
              <a:solidFill>
                <a:srgbClr val="FF0066"/>
              </a:solidFill>
            </a:endParaRPr>
          </a:p>
          <a:p>
            <a:pPr algn="ctr">
              <a:defRPr/>
            </a:pPr>
            <a:endParaRPr lang="ru-RU" sz="2000" b="1" dirty="0" smtClean="0">
              <a:solidFill>
                <a:prstClr val="black"/>
              </a:solidFill>
            </a:endParaRPr>
          </a:p>
        </p:txBody>
      </p:sp>
      <p:sp>
        <p:nvSpPr>
          <p:cNvPr id="6" name="Прямоугольник 1"/>
          <p:cNvSpPr/>
          <p:nvPr/>
        </p:nvSpPr>
        <p:spPr>
          <a:xfrm>
            <a:off x="179512" y="5157192"/>
            <a:ext cx="8785100" cy="1368152"/>
          </a:xfrm>
          <a:prstGeom prst="rect">
            <a:avLst/>
          </a:prstGeom>
          <a:solidFill>
            <a:srgbClr val="EC88C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Средняя</a:t>
            </a:r>
            <a:r>
              <a:rPr lang="ru-RU" b="1" dirty="0" smtClean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заработная плата, </a:t>
            </a:r>
            <a:r>
              <a:rPr lang="ru-RU" b="1" dirty="0" smtClean="0">
                <a:solidFill>
                  <a:srgbClr val="0000FF"/>
                </a:solidFill>
                <a:latin typeface="+mn-lt"/>
                <a:cs typeface="Times New Roman" pitchFamily="18" charset="0"/>
              </a:rPr>
              <a:t>начисленная </a:t>
            </a:r>
          </a:p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  <a:latin typeface="+mn-lt"/>
                <a:cs typeface="Times New Roman" pitchFamily="18" charset="0"/>
              </a:rPr>
              <a:t>работникам </a:t>
            </a:r>
            <a:r>
              <a:rPr lang="ru-RU" b="1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организаций </a:t>
            </a:r>
            <a:r>
              <a:rPr lang="ru-RU" b="1" dirty="0" smtClean="0">
                <a:solidFill>
                  <a:srgbClr val="0000FF"/>
                </a:solidFill>
                <a:latin typeface="+mn-lt"/>
                <a:cs typeface="Times New Roman" pitchFamily="18" charset="0"/>
              </a:rPr>
              <a:t>муниципального </a:t>
            </a:r>
          </a:p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  <a:latin typeface="+mn-lt"/>
                <a:cs typeface="Times New Roman" pitchFamily="18" charset="0"/>
              </a:rPr>
              <a:t>образования , руб.                                                10243,1  13194,4  14078,7  14782,4  15393,5</a:t>
            </a:r>
            <a:endParaRPr lang="ru-RU" b="1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3" name="Прямоугольник 1"/>
          <p:cNvSpPr/>
          <p:nvPr/>
        </p:nvSpPr>
        <p:spPr>
          <a:xfrm>
            <a:off x="251395" y="3501008"/>
            <a:ext cx="8785101" cy="13681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b="1" dirty="0" smtClean="0">
                <a:solidFill>
                  <a:srgbClr val="0000FF"/>
                </a:solidFill>
              </a:rPr>
              <a:t>Среднесписочная численность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работающих в экономике, человек           48          36         36            36          36     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77" y="116632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440756" y="6381328"/>
            <a:ext cx="370384" cy="365125"/>
          </a:xfrm>
        </p:spPr>
        <p:txBody>
          <a:bodyPr/>
          <a:lstStyle/>
          <a:p>
            <a:fld id="{4E726091-3E18-46B4-B884-D75B8CF1B090}" type="slidenum">
              <a:rPr lang="ru-RU" b="1" smtClean="0"/>
              <a:pPr/>
              <a:t>14</a:t>
            </a:fld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1563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167586"/>
          </a:xfrm>
        </p:spPr>
        <p:txBody>
          <a:bodyPr/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 доходов Сафаровского муниципального образования осуществлялось на основе положений Бюджетного кодекса Российской Федерации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Основных направлений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бюджетной и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налоговой политики Сафаровского муниципального образования Дергачевского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Саратовской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области на 2018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годов,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Плана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мероприятий по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оздоровлению муниципальных финансов Дергачевского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распоряжения «О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разработке проекта среднесрочного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плана района на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2018-2020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годы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проекта решения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 бюджете Сафаровского муниципального образования на 2018 год и плановый период 2019 и 2020 годов»</a:t>
            </a:r>
            <a:endParaRPr lang="ru-RU" sz="25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dirty="0" smtClean="0"/>
          </a:p>
        </p:txBody>
      </p:sp>
      <p:sp>
        <p:nvSpPr>
          <p:cNvPr id="42701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08043A-C123-4D87-B660-E90EE709996C}" type="slidenum">
              <a:rPr lang="ru-RU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solidFill>
                <a:srgbClr val="898989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00000" scaled="0"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75688" y="6492875"/>
            <a:ext cx="371475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51202" name="TextBox 2"/>
          <p:cNvSpPr txBox="1">
            <a:spLocks noChangeArrowheads="1"/>
          </p:cNvSpPr>
          <p:nvPr/>
        </p:nvSpPr>
        <p:spPr bwMode="auto">
          <a:xfrm>
            <a:off x="1692275" y="727075"/>
            <a:ext cx="5472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Доходы бюджета – безвозмездные и безвозвратные поступления денежных средств в бюджет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27200" y="1341438"/>
            <a:ext cx="5400675" cy="127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276725" y="1328738"/>
            <a:ext cx="0" cy="3444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127875" y="1357313"/>
            <a:ext cx="0" cy="3762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27200" y="1338263"/>
            <a:ext cx="0" cy="361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9388" y="1733550"/>
            <a:ext cx="2468562" cy="307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48633" y="1530678"/>
            <a:ext cx="2970212" cy="307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0425" y="1733550"/>
            <a:ext cx="2771775" cy="5857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0425" y="2319338"/>
            <a:ext cx="2771775" cy="4278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от других бюджетов (межбюджетные трансферты), организаций, граждан (кроме налоговых и неналоговых доходов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например: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отации;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убсидии;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убвенции;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ные межбюджетные трансферты;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прочие безвозмездные поступления.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8633" y="1824832"/>
            <a:ext cx="2970212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от уплаты других пошлин и сборов, установленных законодательством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Российской Федерации,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использования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плата за негативное воздействие на окружающую среду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оходы от оказания платных услуг (работ);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оходы от реализации муниципального имущества;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штрафы за нарушение законодательства о налогах и сборах;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рочие неналоговые доходы.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5152" y="2041525"/>
            <a:ext cx="2452797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от уплаты налогов, установленных Налоговым кодексом Российской Федерации, например: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доходы физических лиц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кцизы;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налог на вмененный доход;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земельный налог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осударственная пошлина.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53" y="188640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   Основные параметры бюджета Сафаровского муниципального образования</a:t>
            </a:r>
            <a:b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на 2018-2020 года</a:t>
            </a: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2727135"/>
              </p:ext>
            </p:extLst>
          </p:nvPr>
        </p:nvGraphicFramePr>
        <p:xfrm>
          <a:off x="457200" y="1916832"/>
          <a:ext cx="8229600" cy="44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87833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Показатели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2018 г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2019 г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2020 г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Темп роста 2019 к 2018/ 2020 к 2019, %</a:t>
                      </a:r>
                    </a:p>
                  </a:txBody>
                  <a:tcPr anchor="ctr" horzOverflow="overflow"/>
                </a:tc>
              </a:tr>
              <a:tr h="88783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823,3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848,0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868,3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103,0 / 102,4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</a:tr>
              <a:tr h="88783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823,3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848,0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868,3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103,0 / 102,4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</a:tr>
              <a:tr h="1512966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Дефицит (-) /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Профицит (+)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7CA31-2F26-4B21-BC92-35E48816A07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138063" y="1412776"/>
            <a:ext cx="1369798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586047" cy="748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9719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727972" y="188913"/>
            <a:ext cx="8111349" cy="64779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00FF"/>
                </a:solidFill>
              </a:rPr>
              <a:t>Структура доходов в динамике </a:t>
            </a:r>
            <a:br>
              <a:rPr lang="ru-RU" sz="2400" b="1" i="1" dirty="0" smtClean="0">
                <a:solidFill>
                  <a:srgbClr val="0000FF"/>
                </a:solidFill>
              </a:rPr>
            </a:br>
            <a:r>
              <a:rPr lang="ru-RU" sz="2400" b="1" i="1" dirty="0" smtClean="0">
                <a:solidFill>
                  <a:srgbClr val="0000FF"/>
                </a:solidFill>
              </a:rPr>
              <a:t>бюджета Сафаровского муниципального образования</a:t>
            </a: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58636137"/>
              </p:ext>
            </p:extLst>
          </p:nvPr>
        </p:nvGraphicFramePr>
        <p:xfrm>
          <a:off x="251520" y="908720"/>
          <a:ext cx="889248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16632"/>
            <a:ext cx="62046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676456" y="648866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11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308639" y="900837"/>
            <a:ext cx="838667" cy="3362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млн</a:t>
            </a:r>
            <a:r>
              <a:rPr lang="ru-RU" sz="1100" b="1" dirty="0" smtClean="0"/>
              <a:t>. руб.</a:t>
            </a:r>
            <a:endParaRPr lang="ru-RU" sz="1100" b="1" dirty="0"/>
          </a:p>
        </p:txBody>
      </p:sp>
    </p:spTree>
    <p:extLst>
      <p:ext uri="{BB962C8B-B14F-4D97-AF65-F5344CB8AC3E}">
        <p14:creationId xmlns="" xmlns:p14="http://schemas.microsoft.com/office/powerpoint/2010/main" val="184931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5" name="TextBox 3"/>
          <p:cNvSpPr txBox="1">
            <a:spLocks noChangeArrowheads="1"/>
          </p:cNvSpPr>
          <p:nvPr/>
        </p:nvSpPr>
        <p:spPr bwMode="auto">
          <a:xfrm>
            <a:off x="1" y="0"/>
            <a:ext cx="9144000" cy="707886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00000" scaled="0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       МЕЖБЮДЖЕТНЫЕ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ТРАНСФЕРТЫ – ОСНОВНОЙ ВИД БЕЗВОЗМЕЗДНЫХ ПЕРЕЧИСЛЕНИЙ</a:t>
            </a:r>
          </a:p>
        </p:txBody>
      </p:sp>
      <p:sp>
        <p:nvSpPr>
          <p:cNvPr id="431106" name="TextBox 4"/>
          <p:cNvSpPr txBox="1">
            <a:spLocks noChangeArrowheads="1"/>
          </p:cNvSpPr>
          <p:nvPr/>
        </p:nvSpPr>
        <p:spPr bwMode="auto">
          <a:xfrm>
            <a:off x="323850" y="939800"/>
            <a:ext cx="8496300" cy="7080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Межбюджетные трансферты – денежные средства, перечисляемые из одного бюджета бюджетной системы Российской Федерации другому</a:t>
            </a:r>
          </a:p>
        </p:txBody>
      </p:sp>
      <p:sp>
        <p:nvSpPr>
          <p:cNvPr id="431107" name="TextBox 5"/>
          <p:cNvSpPr txBox="1">
            <a:spLocks noChangeArrowheads="1"/>
          </p:cNvSpPr>
          <p:nvPr/>
        </p:nvSpPr>
        <p:spPr bwMode="auto">
          <a:xfrm>
            <a:off x="250825" y="1803400"/>
            <a:ext cx="2376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>
                <a:latin typeface="Times New Roman" pitchFamily="18" charset="0"/>
                <a:cs typeface="Times New Roman" pitchFamily="18" charset="0"/>
              </a:rPr>
              <a:t>Виды межбюджетных трансфертов</a:t>
            </a:r>
          </a:p>
        </p:txBody>
      </p:sp>
      <p:sp>
        <p:nvSpPr>
          <p:cNvPr id="431108" name="TextBox 6"/>
          <p:cNvSpPr txBox="1">
            <a:spLocks noChangeArrowheads="1"/>
          </p:cNvSpPr>
          <p:nvPr/>
        </p:nvSpPr>
        <p:spPr bwMode="auto">
          <a:xfrm>
            <a:off x="3743325" y="1924050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>
                <a:latin typeface="Times New Roman" pitchFamily="18" charset="0"/>
                <a:cs typeface="Times New Roman" pitchFamily="18" charset="0"/>
              </a:rPr>
              <a:t>Определение</a:t>
            </a:r>
          </a:p>
        </p:txBody>
      </p:sp>
      <p:sp>
        <p:nvSpPr>
          <p:cNvPr id="431109" name="TextBox 7"/>
          <p:cNvSpPr txBox="1">
            <a:spLocks noChangeArrowheads="1"/>
          </p:cNvSpPr>
          <p:nvPr/>
        </p:nvSpPr>
        <p:spPr bwMode="auto">
          <a:xfrm>
            <a:off x="6372225" y="1803400"/>
            <a:ext cx="2232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>
                <a:latin typeface="Times New Roman" pitchFamily="18" charset="0"/>
                <a:cs typeface="Times New Roman" pitchFamily="18" charset="0"/>
              </a:rPr>
              <a:t>Аналогия в семейном бюджете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125" y="2454275"/>
            <a:ext cx="2830513" cy="1323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Дотации (от лат. «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Dotation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дар, пожертвование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350" y="3779838"/>
            <a:ext cx="2808288" cy="15700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Субвенции (от лат. «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Subvenire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»)- приходить на помощь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288" y="5362575"/>
            <a:ext cx="2792412" cy="1323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Субсидии (от лат. «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Subsidium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») - поддержка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113" y="2449513"/>
            <a:ext cx="2992437" cy="1323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Предоставляются без определения конкретной цели их использования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7363" y="3779838"/>
            <a:ext cx="3024187" cy="15700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2763" y="5354638"/>
            <a:ext cx="3059112" cy="1323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Предоставляются на условиях долевого софинансирования расходов других бюджетов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51550" y="2446338"/>
            <a:ext cx="2790825" cy="1322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 даете своему ребенку карманные деньги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51550" y="3768725"/>
            <a:ext cx="2781300" cy="15081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 даете своему ребенку деньги и посылаете его в магазин купить продукты (по списку)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76950" y="5354638"/>
            <a:ext cx="2743200" cy="1323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 «добавляете» денег для того, чтобы ребенок купил себе новый телефон (а остальные он накопил сам</a:t>
            </a:r>
            <a:r>
              <a:rPr lang="ru-RU" sz="1600" dirty="0">
                <a:latin typeface="+mn-lt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 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8774113" y="6492875"/>
            <a:ext cx="369887" cy="365125"/>
          </a:xfrm>
        </p:spPr>
        <p:txBody>
          <a:bodyPr/>
          <a:lstStyle/>
          <a:p>
            <a:pPr>
              <a:defRPr/>
            </a:pPr>
            <a:fld id="{5E26C584-1218-41BD-961B-A4144921C44F}" type="slidenum">
              <a:rPr lang="ru-RU"/>
              <a:pPr>
                <a:defRPr/>
              </a:pPr>
              <a:t>19</a:t>
            </a:fld>
            <a:endParaRPr lang="ru-RU" dirty="0"/>
          </a:p>
        </p:txBody>
      </p:sp>
      <p:pic>
        <p:nvPicPr>
          <p:cNvPr id="19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30" y="0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0">
              <a:schemeClr val="accent5">
                <a:lumMod val="20000"/>
                <a:lumOff val="80000"/>
              </a:schemeClr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Прямоугольник 4"/>
          <p:cNvSpPr>
            <a:spLocks noChangeArrowheads="1"/>
          </p:cNvSpPr>
          <p:nvPr/>
        </p:nvSpPr>
        <p:spPr bwMode="auto">
          <a:xfrm>
            <a:off x="611560" y="404665"/>
            <a:ext cx="8051428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      «Бюджет для граждан» </a:t>
            </a:r>
            <a:r>
              <a:rPr lang="ru-RU" sz="2600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познакомит вас с </a:t>
            </a:r>
            <a:r>
              <a:rPr lang="ru-RU" sz="2600" dirty="0" smtClean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параметрами бюджета Сафаровского муниципального образования Дергачевского муниципального района Саратовской области  на 2018 год и плановый период 2019 и 2020 годов. </a:t>
            </a:r>
            <a:endParaRPr lang="ru-RU" sz="2600" dirty="0">
              <a:solidFill>
                <a:srgbClr val="C326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	Представленная информация предназначена для широкого круга пользователей и будет интересна и полезна как гражданским служащим, так и педагогам, врачам, пенсионерам, студентам, молодым семьям и другим категориям населения, так как </a:t>
            </a:r>
            <a:r>
              <a:rPr lang="ru-RU" sz="2600" dirty="0" smtClean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бюджет района </a:t>
            </a:r>
            <a:r>
              <a:rPr lang="ru-RU" sz="2600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затрагивает интересы каждого </a:t>
            </a:r>
            <a:r>
              <a:rPr lang="ru-RU" sz="2600" dirty="0" smtClean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жителя Сафаровского муниципального образования Дергачевского </a:t>
            </a:r>
            <a:r>
              <a:rPr lang="ru-RU" sz="2600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600" dirty="0" smtClean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района Саратовской области.  </a:t>
            </a:r>
            <a:r>
              <a:rPr lang="ru-RU" sz="2600" dirty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В доступной и понятной форме для граждан показаны основные показатели </a:t>
            </a:r>
            <a:r>
              <a:rPr lang="ru-RU" sz="2600" dirty="0" smtClean="0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образования. </a:t>
            </a:r>
            <a:endParaRPr lang="ru-RU" sz="2600" dirty="0">
              <a:solidFill>
                <a:srgbClr val="C326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F8AE-CDA2-4A19-82CE-F27F7CD9712B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770"/>
            <a:ext cx="9144000" cy="570450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Безвозмездные поступления в бюджет Сафаровского муниципального образования за 2015-2020 годы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291203"/>
              </p:ext>
            </p:extLst>
          </p:nvPr>
        </p:nvGraphicFramePr>
        <p:xfrm>
          <a:off x="0" y="692696"/>
          <a:ext cx="914400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460" y="38691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797751" y="692696"/>
            <a:ext cx="346249" cy="100811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50" i="1" dirty="0" smtClean="0">
                <a:latin typeface="Times New Roman" pitchFamily="18" charset="0"/>
                <a:cs typeface="Times New Roman" pitchFamily="18" charset="0"/>
              </a:rPr>
              <a:t>Тыс.. 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792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850" y="260350"/>
            <a:ext cx="8640763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Как классифицируются расходы бюджета?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620713"/>
            <a:ext cx="8640763" cy="2520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Расходы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выплачиваемые из бюджета денежные средства.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расходов 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формирования расходов бюджета: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разделам;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ведомствам;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муниципальным программам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3" y="3213100"/>
            <a:ext cx="72723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Разделы классификации расходов бюджета</a:t>
            </a:r>
          </a:p>
        </p:txBody>
      </p:sp>
      <p:pic>
        <p:nvPicPr>
          <p:cNvPr id="435205" name="Picture 2" descr="http://forum.relicvia.ru/uploads/monthly_03_2011/post-8687-13010639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789040"/>
            <a:ext cx="806128" cy="96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5206" name="Picture 4" descr="http://ulpressa.ru/wp-content/uploads/old/600PC2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7014" y="3789040"/>
            <a:ext cx="79396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5207" name="Picture 6" descr="http://im3-tub-ru.yandex.net/i?id=316166057-50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64032" y="3789040"/>
            <a:ext cx="83267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899592" y="4869160"/>
            <a:ext cx="2889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39752" y="4653136"/>
            <a:ext cx="0" cy="1155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491880" y="4797152"/>
            <a:ext cx="17463" cy="24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211" name="TextBox 20"/>
          <p:cNvSpPr txBox="1">
            <a:spLocks noChangeArrowheads="1"/>
          </p:cNvSpPr>
          <p:nvPr/>
        </p:nvSpPr>
        <p:spPr bwMode="auto">
          <a:xfrm>
            <a:off x="179511" y="5373216"/>
            <a:ext cx="18540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 «Общегосударственные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вопросы»</a:t>
            </a:r>
          </a:p>
        </p:txBody>
      </p:sp>
      <p:sp>
        <p:nvSpPr>
          <p:cNvPr id="435212" name="TextBox 22"/>
          <p:cNvSpPr txBox="1">
            <a:spLocks noChangeArrowheads="1"/>
          </p:cNvSpPr>
          <p:nvPr/>
        </p:nvSpPr>
        <p:spPr bwMode="auto">
          <a:xfrm>
            <a:off x="1547664" y="6093296"/>
            <a:ext cx="1411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02 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«Национальная 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оборона»</a:t>
            </a:r>
          </a:p>
        </p:txBody>
      </p:sp>
      <p:sp>
        <p:nvSpPr>
          <p:cNvPr id="435213" name="TextBox 25"/>
          <p:cNvSpPr txBox="1">
            <a:spLocks noChangeArrowheads="1"/>
          </p:cNvSpPr>
          <p:nvPr/>
        </p:nvSpPr>
        <p:spPr bwMode="auto">
          <a:xfrm flipH="1">
            <a:off x="2843808" y="5085183"/>
            <a:ext cx="15121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 «Национальная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 и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правоохранительная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деятельность»</a:t>
            </a:r>
          </a:p>
        </p:txBody>
      </p:sp>
      <p:pic>
        <p:nvPicPr>
          <p:cNvPr id="435217" name="Picture 10" descr="http://www.stroi-s.ru/i/dom1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5860" y="3861048"/>
            <a:ext cx="76508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7" name="Прямая соединительная линия 1026"/>
          <p:cNvCxnSpPr/>
          <p:nvPr/>
        </p:nvCxnSpPr>
        <p:spPr>
          <a:xfrm>
            <a:off x="6757819" y="4563412"/>
            <a:ext cx="118437" cy="1313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219" name="TextBox 1038"/>
          <p:cNvSpPr txBox="1">
            <a:spLocks noChangeArrowheads="1"/>
          </p:cNvSpPr>
          <p:nvPr/>
        </p:nvSpPr>
        <p:spPr bwMode="auto">
          <a:xfrm>
            <a:off x="6300192" y="6021289"/>
            <a:ext cx="11661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 «Жилищно-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коммунальное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хозяйство»</a:t>
            </a:r>
          </a:p>
        </p:txBody>
      </p:sp>
      <p:pic>
        <p:nvPicPr>
          <p:cNvPr id="435241" name="Picture 26" descr="http://dragon-cha.ru/d/375300/d/meshochek_drakon_1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5673" y="3789363"/>
            <a:ext cx="958577" cy="79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9" name="Двойная стрелка влево/вправо 1098"/>
          <p:cNvSpPr/>
          <p:nvPr/>
        </p:nvSpPr>
        <p:spPr>
          <a:xfrm>
            <a:off x="8172450" y="4048125"/>
            <a:ext cx="215900" cy="857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1" name="Прямая соединительная линия 1100"/>
          <p:cNvCxnSpPr/>
          <p:nvPr/>
        </p:nvCxnSpPr>
        <p:spPr>
          <a:xfrm>
            <a:off x="8280400" y="4324350"/>
            <a:ext cx="323850" cy="1306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244" name="TextBox 1103"/>
          <p:cNvSpPr txBox="1">
            <a:spLocks noChangeArrowheads="1"/>
          </p:cNvSpPr>
          <p:nvPr/>
        </p:nvSpPr>
        <p:spPr bwMode="auto">
          <a:xfrm>
            <a:off x="7608906" y="5564014"/>
            <a:ext cx="1558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«Межбюджетные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трансферты 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общего характера»</a:t>
            </a:r>
          </a:p>
        </p:txBody>
      </p:sp>
      <p:pic>
        <p:nvPicPr>
          <p:cNvPr id="435245" name="Picture 30" descr="http://www.stiebelrus.com/modules/gallery/uploads/obl1/2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02142" y="3789040"/>
            <a:ext cx="8237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36" name="Прямая соединительная линия 1135"/>
          <p:cNvCxnSpPr/>
          <p:nvPr/>
        </p:nvCxnSpPr>
        <p:spPr>
          <a:xfrm>
            <a:off x="5292080" y="472514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247" name="TextBox 1139"/>
          <p:cNvSpPr txBox="1">
            <a:spLocks noChangeArrowheads="1"/>
          </p:cNvSpPr>
          <p:nvPr/>
        </p:nvSpPr>
        <p:spPr bwMode="auto">
          <a:xfrm flipH="1">
            <a:off x="4572000" y="5589240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 «Национальная </a:t>
            </a:r>
          </a:p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экономика»</a:t>
            </a:r>
          </a:p>
        </p:txBody>
      </p:sp>
      <p:sp>
        <p:nvSpPr>
          <p:cNvPr id="435248" name="Номер слайда 47"/>
          <p:cNvSpPr>
            <a:spLocks noGrp="1"/>
          </p:cNvSpPr>
          <p:nvPr>
            <p:ph type="sldNum" sz="quarter" idx="12"/>
          </p:nvPr>
        </p:nvSpPr>
        <p:spPr bwMode="auto">
          <a:xfrm>
            <a:off x="8009784" y="6356350"/>
            <a:ext cx="677016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26C584-1218-41BD-961B-A4144921C44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dirty="0">
              <a:solidFill>
                <a:srgbClr val="595959"/>
              </a:solidFill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1" y="30739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7251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52593841"/>
              </p:ext>
            </p:extLst>
          </p:nvPr>
        </p:nvGraphicFramePr>
        <p:xfrm>
          <a:off x="251520" y="1196752"/>
          <a:ext cx="8337550" cy="5070475"/>
        </p:xfrm>
        <a:graphic>
          <a:graphicData uri="http://schemas.openxmlformats.org/presentationml/2006/ole">
            <p:oleObj spid="_x0000_s437858" name="Worksheet" r:id="rId3" imgW="8743925" imgH="5067193" progId="Excel.Sheet.8">
              <p:embed followColorScheme="full"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Сафаровского муниципального образования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на  2016-2020 годы (тыс. руб.)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675688" y="6381750"/>
            <a:ext cx="371475" cy="365125"/>
          </a:xfrm>
        </p:spPr>
        <p:txBody>
          <a:bodyPr/>
          <a:lstStyle/>
          <a:p>
            <a:pPr>
              <a:defRPr/>
            </a:pPr>
            <a:fld id="{5E26C584-1218-41BD-961B-A4144921C44F}" type="slidenum">
              <a:rPr lang="ru-RU"/>
              <a:pPr>
                <a:defRPr/>
              </a:pPr>
              <a:t>22</a:t>
            </a:fld>
            <a:endParaRPr lang="ru-RU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37253" name="TextBox 5"/>
          <p:cNvSpPr txBox="1">
            <a:spLocks noChangeArrowheads="1"/>
          </p:cNvSpPr>
          <p:nvPr/>
        </p:nvSpPr>
        <p:spPr bwMode="auto">
          <a:xfrm>
            <a:off x="642938" y="1857375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30" y="116632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2"/>
          <p:cNvSpPr/>
          <p:nvPr/>
        </p:nvSpPr>
        <p:spPr>
          <a:xfrm rot="19676795">
            <a:off x="3929498" y="3527487"/>
            <a:ext cx="1172561" cy="900538"/>
          </a:xfrm>
          <a:prstGeom prst="rightArrow">
            <a:avLst>
              <a:gd name="adj1" fmla="val 5502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21,1 тыс</a:t>
            </a:r>
            <a:r>
              <a:rPr lang="ru-RU" sz="1400" dirty="0">
                <a:solidFill>
                  <a:schemeClr val="tx1"/>
                </a:solidFill>
              </a:rPr>
              <a:t>. руб. </a:t>
            </a:r>
          </a:p>
        </p:txBody>
      </p:sp>
      <p:sp>
        <p:nvSpPr>
          <p:cNvPr id="10" name="Стрелка вправо 9"/>
          <p:cNvSpPr/>
          <p:nvPr/>
        </p:nvSpPr>
        <p:spPr>
          <a:xfrm rot="20289719">
            <a:off x="2604714" y="3277932"/>
            <a:ext cx="1297284" cy="900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107,7 тыс</a:t>
            </a:r>
            <a:r>
              <a:rPr lang="ru-RU" sz="1400" dirty="0">
                <a:solidFill>
                  <a:schemeClr val="tx1"/>
                </a:solidFill>
              </a:rPr>
              <a:t>. руб. </a:t>
            </a:r>
          </a:p>
        </p:txBody>
      </p:sp>
      <p:sp>
        <p:nvSpPr>
          <p:cNvPr id="9" name="Стрелка вправо 8"/>
          <p:cNvSpPr/>
          <p:nvPr/>
        </p:nvSpPr>
        <p:spPr>
          <a:xfrm rot="19736572">
            <a:off x="5184913" y="3588457"/>
            <a:ext cx="1188209" cy="900538"/>
          </a:xfrm>
          <a:prstGeom prst="rightArrow">
            <a:avLst>
              <a:gd name="adj1" fmla="val 5502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24,7 тыс</a:t>
            </a:r>
            <a:r>
              <a:rPr lang="ru-RU" sz="1400" dirty="0">
                <a:solidFill>
                  <a:schemeClr val="tx1"/>
                </a:solidFill>
              </a:rPr>
              <a:t>. руб. </a:t>
            </a:r>
          </a:p>
        </p:txBody>
      </p:sp>
      <p:sp>
        <p:nvSpPr>
          <p:cNvPr id="11" name="Стрелка вправо 10"/>
          <p:cNvSpPr/>
          <p:nvPr/>
        </p:nvSpPr>
        <p:spPr>
          <a:xfrm rot="20444191">
            <a:off x="6556851" y="3759378"/>
            <a:ext cx="1282594" cy="900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20,3 тыс</a:t>
            </a:r>
            <a:r>
              <a:rPr lang="ru-RU" sz="1400" dirty="0">
                <a:solidFill>
                  <a:schemeClr val="tx1"/>
                </a:solidFill>
              </a:rPr>
              <a:t>. руб.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3939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86115511"/>
              </p:ext>
            </p:extLst>
          </p:nvPr>
        </p:nvGraphicFramePr>
        <p:xfrm>
          <a:off x="101600" y="1257300"/>
          <a:ext cx="8978900" cy="5535613"/>
        </p:xfrm>
        <a:graphic>
          <a:graphicData uri="http://schemas.openxmlformats.org/presentationml/2006/ole">
            <p:oleObj spid="_x0000_s424546" name="Worksheet" r:id="rId3" imgW="8772538" imgH="501968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Структура расходов бюджета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Сафаровского муниципального образования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2016-2020 годы (тыс. руб.)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6C584-1218-41BD-961B-A4144921C44F}" type="slidenum">
              <a:rPr lang="ru-RU"/>
              <a:pPr>
                <a:defRPr/>
              </a:pPr>
              <a:t>23</a:t>
            </a:fld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30" y="116632"/>
            <a:ext cx="710347" cy="9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263" y="764704"/>
            <a:ext cx="8821737" cy="58324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1692275" y="4652963"/>
            <a:ext cx="12239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200" b="1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4" name="Прямоугольник 3"/>
          <p:cNvSpPr>
            <a:spLocks noChangeArrowheads="1"/>
          </p:cNvSpPr>
          <p:nvPr/>
        </p:nvSpPr>
        <p:spPr bwMode="auto">
          <a:xfrm>
            <a:off x="4787900" y="4652963"/>
            <a:ext cx="12239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200" b="1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7596188" y="4652963"/>
            <a:ext cx="1152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200" b="1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6" name="Прямоугольник 5"/>
          <p:cNvSpPr>
            <a:spLocks noChangeArrowheads="1"/>
          </p:cNvSpPr>
          <p:nvPr/>
        </p:nvSpPr>
        <p:spPr bwMode="auto">
          <a:xfrm>
            <a:off x="7488238" y="4652963"/>
            <a:ext cx="16557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000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7" name="Прямоугольник 6"/>
          <p:cNvSpPr>
            <a:spLocks noChangeArrowheads="1"/>
          </p:cNvSpPr>
          <p:nvPr/>
        </p:nvSpPr>
        <p:spPr bwMode="auto">
          <a:xfrm>
            <a:off x="4356100" y="333375"/>
            <a:ext cx="1582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200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8" name="Прямоугольник 7"/>
          <p:cNvSpPr>
            <a:spLocks noChangeArrowheads="1"/>
          </p:cNvSpPr>
          <p:nvPr/>
        </p:nvSpPr>
        <p:spPr bwMode="auto">
          <a:xfrm>
            <a:off x="1547813" y="4724400"/>
            <a:ext cx="1584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eaLnBrk="1" hangingPunct="1"/>
            <a:endParaRPr lang="ru-RU" altLang="en-US" sz="2200" b="1">
              <a:solidFill>
                <a:srgbClr val="A7422B"/>
              </a:solidFill>
              <a:latin typeface="Arial Black" pitchFamily="34" charset="0"/>
            </a:endParaRPr>
          </a:p>
        </p:txBody>
      </p:sp>
      <p:sp>
        <p:nvSpPr>
          <p:cNvPr id="25609" name="Прямоугольник 11"/>
          <p:cNvSpPr>
            <a:spLocks noChangeArrowheads="1"/>
          </p:cNvSpPr>
          <p:nvPr/>
        </p:nvSpPr>
        <p:spPr bwMode="auto">
          <a:xfrm>
            <a:off x="250825" y="2852738"/>
            <a:ext cx="1655763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ru-RU" altLang="ru-RU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1514" name="Прямоугольник 8"/>
          <p:cNvSpPr>
            <a:spLocks noChangeArrowheads="1"/>
          </p:cNvSpPr>
          <p:nvPr/>
        </p:nvSpPr>
        <p:spPr bwMode="auto">
          <a:xfrm>
            <a:off x="611559" y="2924944"/>
            <a:ext cx="1152129" cy="28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 eaLnBrk="1" hangingPunct="1">
              <a:defRPr/>
            </a:pPr>
            <a:r>
              <a:rPr lang="ru-RU" altLang="en-US" dirty="0" smtClean="0">
                <a:solidFill>
                  <a:srgbClr val="658B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823,3</a:t>
            </a:r>
            <a:endParaRPr lang="ru-RU" altLang="en-US" dirty="0">
              <a:solidFill>
                <a:srgbClr val="658B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5611" name="Прямоугольник 12"/>
          <p:cNvSpPr>
            <a:spLocks noChangeArrowheads="1"/>
          </p:cNvSpPr>
          <p:nvPr/>
        </p:nvSpPr>
        <p:spPr bwMode="auto">
          <a:xfrm flipV="1">
            <a:off x="3059113" y="2924175"/>
            <a:ext cx="1728787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ru-RU" altLang="ru-RU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1516" name="Прямоугольник 9"/>
          <p:cNvSpPr>
            <a:spLocks noChangeArrowheads="1"/>
          </p:cNvSpPr>
          <p:nvPr/>
        </p:nvSpPr>
        <p:spPr bwMode="auto">
          <a:xfrm>
            <a:off x="3276600" y="2852739"/>
            <a:ext cx="15827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 eaLnBrk="1" hangingPunct="1">
              <a:defRPr/>
            </a:pPr>
            <a:r>
              <a:rPr lang="ru-RU" altLang="en-US" dirty="0" smtClean="0">
                <a:solidFill>
                  <a:srgbClr val="658B60"/>
                </a:solidFill>
                <a:latin typeface="Arial Black" pitchFamily="34" charset="0"/>
              </a:rPr>
              <a:t>  848,0</a:t>
            </a:r>
          </a:p>
          <a:p>
            <a:pPr algn="l" eaLnBrk="1" hangingPunct="1">
              <a:defRPr/>
            </a:pPr>
            <a:endParaRPr lang="ru-RU" altLang="en-US" dirty="0">
              <a:solidFill>
                <a:srgbClr val="658B60"/>
              </a:solidFill>
              <a:latin typeface="Arial Black" pitchFamily="34" charset="0"/>
            </a:endParaRPr>
          </a:p>
        </p:txBody>
      </p:sp>
      <p:sp>
        <p:nvSpPr>
          <p:cNvPr id="25613" name="Прямоугольник 13"/>
          <p:cNvSpPr>
            <a:spLocks noChangeArrowheads="1"/>
          </p:cNvSpPr>
          <p:nvPr/>
        </p:nvSpPr>
        <p:spPr bwMode="auto">
          <a:xfrm flipV="1">
            <a:off x="5795963" y="2852738"/>
            <a:ext cx="1944687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ru-RU" altLang="ru-RU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1518" name="Прямоугольник 10"/>
          <p:cNvSpPr>
            <a:spLocks noChangeArrowheads="1"/>
          </p:cNvSpPr>
          <p:nvPr/>
        </p:nvSpPr>
        <p:spPr bwMode="auto">
          <a:xfrm>
            <a:off x="6011863" y="2924175"/>
            <a:ext cx="1584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 eaLnBrk="1" hangingPunct="1">
              <a:defRPr/>
            </a:pPr>
            <a:r>
              <a:rPr lang="ru-RU" altLang="en-US" dirty="0" smtClean="0">
                <a:solidFill>
                  <a:srgbClr val="658B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868,3</a:t>
            </a:r>
          </a:p>
          <a:p>
            <a:pPr algn="l" eaLnBrk="1" hangingPunct="1">
              <a:defRPr/>
            </a:pPr>
            <a:endParaRPr lang="ru-RU" altLang="en-US" dirty="0">
              <a:solidFill>
                <a:srgbClr val="658B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5615" name="TextBox 18"/>
          <p:cNvSpPr txBox="1">
            <a:spLocks noChangeArrowheads="1"/>
          </p:cNvSpPr>
          <p:nvPr/>
        </p:nvSpPr>
        <p:spPr bwMode="auto">
          <a:xfrm rot="1224130" flipH="1">
            <a:off x="636588" y="4418013"/>
            <a:ext cx="763587" cy="277812"/>
          </a:xfrm>
          <a:prstGeom prst="rect">
            <a:avLst/>
          </a:prstGeom>
          <a:solidFill>
            <a:srgbClr val="3C7E9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endParaRPr lang="ru-RU" altLang="ru-RU" sz="1200" b="1"/>
          </a:p>
        </p:txBody>
      </p:sp>
      <p:sp>
        <p:nvSpPr>
          <p:cNvPr id="25616" name="TextBox 24"/>
          <p:cNvSpPr txBox="1">
            <a:spLocks noChangeArrowheads="1"/>
          </p:cNvSpPr>
          <p:nvPr/>
        </p:nvSpPr>
        <p:spPr bwMode="auto">
          <a:xfrm rot="1224130" flipH="1">
            <a:off x="6253163" y="4418013"/>
            <a:ext cx="763587" cy="276225"/>
          </a:xfrm>
          <a:prstGeom prst="rect">
            <a:avLst/>
          </a:prstGeom>
          <a:solidFill>
            <a:srgbClr val="3C7E9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endParaRPr lang="ru-RU" altLang="ru-RU" sz="1200" b="1"/>
          </a:p>
        </p:txBody>
      </p:sp>
      <p:sp>
        <p:nvSpPr>
          <p:cNvPr id="21521" name="TextBox 14"/>
          <p:cNvSpPr txBox="1">
            <a:spLocks noChangeArrowheads="1"/>
          </p:cNvSpPr>
          <p:nvPr/>
        </p:nvSpPr>
        <p:spPr bwMode="auto">
          <a:xfrm rot="1224130" flipH="1">
            <a:off x="549275" y="4233863"/>
            <a:ext cx="12065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</a:t>
            </a: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endParaRPr lang="ru-RU" alt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18" name="TextBox 23"/>
          <p:cNvSpPr txBox="1">
            <a:spLocks noChangeArrowheads="1"/>
          </p:cNvSpPr>
          <p:nvPr/>
        </p:nvSpPr>
        <p:spPr bwMode="auto">
          <a:xfrm rot="1224130" flipH="1">
            <a:off x="3516313" y="4418013"/>
            <a:ext cx="765175" cy="276225"/>
          </a:xfrm>
          <a:prstGeom prst="rect">
            <a:avLst/>
          </a:prstGeom>
          <a:solidFill>
            <a:srgbClr val="3C7E9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endParaRPr lang="ru-RU" altLang="ru-RU" sz="1200" b="1"/>
          </a:p>
        </p:txBody>
      </p:sp>
      <p:sp>
        <p:nvSpPr>
          <p:cNvPr id="21523" name="TextBox 25"/>
          <p:cNvSpPr txBox="1">
            <a:spLocks noChangeArrowheads="1"/>
          </p:cNvSpPr>
          <p:nvPr/>
        </p:nvSpPr>
        <p:spPr bwMode="auto">
          <a:xfrm rot="1224130" flipH="1">
            <a:off x="6191250" y="4221163"/>
            <a:ext cx="1028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  <a:endParaRPr lang="ru-RU" alt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24" name="TextBox 26"/>
          <p:cNvSpPr txBox="1">
            <a:spLocks noChangeArrowheads="1"/>
          </p:cNvSpPr>
          <p:nvPr/>
        </p:nvSpPr>
        <p:spPr bwMode="auto">
          <a:xfrm rot="1224130" flipH="1">
            <a:off x="3462338" y="4281488"/>
            <a:ext cx="11128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</a:t>
            </a: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ru-RU" alt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21" name="Прямоугольник 20"/>
          <p:cNvSpPr>
            <a:spLocks noChangeArrowheads="1"/>
          </p:cNvSpPr>
          <p:nvPr/>
        </p:nvSpPr>
        <p:spPr bwMode="auto">
          <a:xfrm>
            <a:off x="539552" y="5301208"/>
            <a:ext cx="1440160" cy="287559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ru-RU" altLang="ru-RU" b="1" dirty="0" smtClean="0">
                <a:solidFill>
                  <a:srgbClr val="C00000"/>
                </a:solidFill>
                <a:latin typeface="Arial Black" pitchFamily="34" charset="0"/>
              </a:rPr>
              <a:t>823,3</a:t>
            </a:r>
            <a:endParaRPr lang="ru-RU" altLang="en-US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5622" name="Прямоугольник 21"/>
          <p:cNvSpPr>
            <a:spLocks noChangeArrowheads="1"/>
          </p:cNvSpPr>
          <p:nvPr/>
        </p:nvSpPr>
        <p:spPr bwMode="auto">
          <a:xfrm>
            <a:off x="3276600" y="5373688"/>
            <a:ext cx="1439863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ru-RU" altLang="ru-RU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5623" name="Прямоугольник 22"/>
          <p:cNvSpPr>
            <a:spLocks noChangeArrowheads="1"/>
          </p:cNvSpPr>
          <p:nvPr/>
        </p:nvSpPr>
        <p:spPr bwMode="auto">
          <a:xfrm>
            <a:off x="5940425" y="5373688"/>
            <a:ext cx="1439863" cy="28733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ru-RU" altLang="ru-RU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5624" name="Прямоугольник 25"/>
          <p:cNvSpPr>
            <a:spLocks noChangeArrowheads="1"/>
          </p:cNvSpPr>
          <p:nvPr/>
        </p:nvSpPr>
        <p:spPr bwMode="auto">
          <a:xfrm>
            <a:off x="3132138" y="5373688"/>
            <a:ext cx="1727200" cy="28733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ru-RU" altLang="en-US" b="1" dirty="0" smtClean="0">
                <a:solidFill>
                  <a:srgbClr val="C00000"/>
                </a:solidFill>
                <a:latin typeface="Arial Black" pitchFamily="34" charset="0"/>
              </a:rPr>
              <a:t>848,0</a:t>
            </a:r>
            <a:endParaRPr lang="ru-RU" altLang="en-US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5625" name="Прямоугольник 26"/>
          <p:cNvSpPr>
            <a:spLocks noChangeArrowheads="1"/>
          </p:cNvSpPr>
          <p:nvPr/>
        </p:nvSpPr>
        <p:spPr bwMode="auto">
          <a:xfrm>
            <a:off x="5867400" y="5373688"/>
            <a:ext cx="1800225" cy="28733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ru-RU" altLang="en-US" b="1" dirty="0" smtClean="0">
                <a:solidFill>
                  <a:srgbClr val="C00000"/>
                </a:solidFill>
                <a:latin typeface="Arial Black" pitchFamily="34" charset="0"/>
              </a:rPr>
              <a:t>868,3</a:t>
            </a:r>
            <a:endParaRPr lang="ru-RU" altLang="en-US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5626" name="Скругленный прямоугольник 28"/>
          <p:cNvSpPr>
            <a:spLocks noChangeArrowheads="1"/>
          </p:cNvSpPr>
          <p:nvPr/>
        </p:nvSpPr>
        <p:spPr bwMode="auto">
          <a:xfrm>
            <a:off x="1979613" y="4076700"/>
            <a:ext cx="1152525" cy="2159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ru-RU" altLang="ru-RU" sz="1500" b="1" dirty="0" smtClean="0">
                <a:solidFill>
                  <a:srgbClr val="C00000"/>
                </a:solidFill>
              </a:rPr>
              <a:t>0,0</a:t>
            </a:r>
            <a:endParaRPr lang="ru-RU" altLang="ru-RU" sz="1500" b="1" dirty="0">
              <a:solidFill>
                <a:srgbClr val="C00000"/>
              </a:solidFill>
            </a:endParaRPr>
          </a:p>
        </p:txBody>
      </p:sp>
      <p:sp>
        <p:nvSpPr>
          <p:cNvPr id="25627" name="Скругленный прямоугольник 31"/>
          <p:cNvSpPr>
            <a:spLocks noChangeArrowheads="1"/>
          </p:cNvSpPr>
          <p:nvPr/>
        </p:nvSpPr>
        <p:spPr bwMode="auto">
          <a:xfrm>
            <a:off x="4787900" y="4076700"/>
            <a:ext cx="1152525" cy="2159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ru-RU" altLang="ru-RU" sz="1500" b="1" dirty="0" smtClean="0">
                <a:solidFill>
                  <a:srgbClr val="C00000"/>
                </a:solidFill>
              </a:rPr>
              <a:t>0,0</a:t>
            </a:r>
            <a:endParaRPr lang="ru-RU" altLang="ru-RU" sz="1500" b="1" dirty="0">
              <a:solidFill>
                <a:srgbClr val="C00000"/>
              </a:solidFill>
            </a:endParaRPr>
          </a:p>
        </p:txBody>
      </p:sp>
      <p:sp>
        <p:nvSpPr>
          <p:cNvPr id="25628" name="Скругленный прямоугольник 32"/>
          <p:cNvSpPr>
            <a:spLocks noChangeArrowheads="1"/>
          </p:cNvSpPr>
          <p:nvPr/>
        </p:nvSpPr>
        <p:spPr bwMode="auto">
          <a:xfrm>
            <a:off x="7524750" y="4076700"/>
            <a:ext cx="1152525" cy="2159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ru-RU" altLang="ru-RU" sz="1500" b="1" dirty="0" smtClean="0">
                <a:solidFill>
                  <a:srgbClr val="C00000"/>
                </a:solidFill>
              </a:rPr>
              <a:t>0,0</a:t>
            </a:r>
            <a:endParaRPr lang="ru-RU" altLang="ru-RU" sz="1500" b="1" dirty="0">
              <a:solidFill>
                <a:srgbClr val="C00000"/>
              </a:solidFill>
            </a:endParaRPr>
          </a:p>
        </p:txBody>
      </p:sp>
      <p:pic>
        <p:nvPicPr>
          <p:cNvPr id="30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152" y="116632"/>
            <a:ext cx="605055" cy="77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F674B-F90D-495E-9611-CC83D78AC65F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78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450" name="Picture 2" descr="https://im0-tub-ru.yandex.net/i?id=7d1e617e02fbafc859c4a019de96dca5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210718"/>
            <a:ext cx="3491880" cy="2647282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628650" y="365126"/>
          <a:ext cx="78867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628650" y="1700808"/>
          <a:ext cx="401535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683568" y="1844824"/>
          <a:ext cx="374441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44008" y="1628800"/>
          <a:ext cx="39604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B902-6C54-4C3B-9117-1DEFF8DA1F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320" y="259223"/>
            <a:ext cx="601663" cy="76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14"/>
          <p:cNvSpPr>
            <a:spLocks noChangeArrowheads="1"/>
          </p:cNvSpPr>
          <p:nvPr/>
        </p:nvSpPr>
        <p:spPr bwMode="auto">
          <a:xfrm>
            <a:off x="1547813" y="767746"/>
            <a:ext cx="6480175" cy="519113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A0000"/>
                </a:solidFill>
                <a:latin typeface="Times New Roman" pitchFamily="18" charset="0"/>
              </a:rPr>
              <a:t>Контактная информация</a:t>
            </a:r>
            <a:endParaRPr lang="ru-RU" sz="2800" b="1" dirty="0">
              <a:solidFill>
                <a:srgbClr val="9A0000"/>
              </a:solidFill>
              <a:latin typeface="Times New Roman" pitchFamily="18" charset="0"/>
            </a:endParaRPr>
          </a:p>
        </p:txBody>
      </p:sp>
      <p:sp>
        <p:nvSpPr>
          <p:cNvPr id="26628" name="Rectangle 15"/>
          <p:cNvSpPr>
            <a:spLocks noChangeArrowheads="1"/>
          </p:cNvSpPr>
          <p:nvPr/>
        </p:nvSpPr>
        <p:spPr bwMode="auto">
          <a:xfrm>
            <a:off x="852987" y="1778572"/>
            <a:ext cx="7488237" cy="3046988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</a:rPr>
              <a:t>Администрация Сафаровского муниципального образования</a:t>
            </a:r>
            <a:endParaRPr lang="ru-RU" sz="2400" b="1" dirty="0">
              <a:latin typeface="Times New Roman" pitchFamily="18" charset="0"/>
            </a:endParaRPr>
          </a:p>
          <a:p>
            <a:endParaRPr lang="ru-RU" sz="2400" b="1" dirty="0">
              <a:latin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</a:rPr>
              <a:t>Местонахождение: </a:t>
            </a:r>
            <a:r>
              <a:rPr lang="ru-RU" sz="2400" dirty="0" smtClean="0">
                <a:latin typeface="Times New Roman" pitchFamily="18" charset="0"/>
              </a:rPr>
              <a:t>413466, </a:t>
            </a:r>
            <a:r>
              <a:rPr lang="ru-RU" sz="2400" dirty="0">
                <a:latin typeface="Times New Roman" pitchFamily="18" charset="0"/>
              </a:rPr>
              <a:t>Саратовская область, </a:t>
            </a:r>
            <a:r>
              <a:rPr lang="ru-RU" sz="2400" dirty="0" smtClean="0">
                <a:latin typeface="Times New Roman" pitchFamily="18" charset="0"/>
              </a:rPr>
              <a:t>Дергачевский р-н, с. Сафаровка, ул. Комсомольская, д.33, </a:t>
            </a:r>
            <a:r>
              <a:rPr lang="ru-RU" sz="2400" dirty="0">
                <a:latin typeface="Times New Roman" pitchFamily="18" charset="0"/>
              </a:rPr>
              <a:t>код 8-845-63, телефон/факс </a:t>
            </a:r>
            <a:r>
              <a:rPr lang="ru-RU" sz="2400" dirty="0" smtClean="0">
                <a:latin typeface="Times New Roman" pitchFamily="18" charset="0"/>
              </a:rPr>
              <a:t>4-78-21</a:t>
            </a:r>
          </a:p>
          <a:p>
            <a:r>
              <a:rPr lang="ru-RU" sz="2400" dirty="0" smtClean="0">
                <a:latin typeface="Times New Roman" pitchFamily="18" charset="0"/>
              </a:rPr>
              <a:t>График </a:t>
            </a:r>
            <a:r>
              <a:rPr lang="ru-RU" sz="2400" dirty="0">
                <a:latin typeface="Times New Roman" pitchFamily="18" charset="0"/>
              </a:rPr>
              <a:t>работы: с 8:00 до 17:00 </a:t>
            </a:r>
            <a:r>
              <a:rPr lang="ru-RU" sz="2400" dirty="0" smtClean="0">
                <a:latin typeface="Times New Roman" pitchFamily="18" charset="0"/>
              </a:rPr>
              <a:t>понедельник-пятница</a:t>
            </a:r>
            <a:r>
              <a:rPr lang="en-US" sz="2400" dirty="0" smtClean="0">
                <a:latin typeface="Times New Roman" pitchFamily="18" charset="0"/>
              </a:rPr>
              <a:t>        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675688" y="6381750"/>
            <a:ext cx="371475" cy="365125"/>
          </a:xfrm>
        </p:spPr>
        <p:txBody>
          <a:bodyPr/>
          <a:lstStyle/>
          <a:p>
            <a:pPr>
              <a:defRPr/>
            </a:pPr>
            <a:fld id="{5E26C584-1218-41BD-961B-A4144921C44F}" type="slidenum">
              <a:rPr lang="ru-RU"/>
              <a:pPr>
                <a:defRPr/>
              </a:pPr>
              <a:t>26</a:t>
            </a:fld>
            <a:endParaRPr lang="ru-RU" b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4903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21848" y="764704"/>
            <a:ext cx="9144000" cy="5976938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– ЭТО ПЛАН ДОХОДОВ И РАСХОДОВ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Каждый житель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Сафаровского муниципального образования является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участником формирования этого плана с одной стороны как налогоплательщик, наполняя доходы бюджета, с другой – он получает часть расходов как потребитель общественных услуг.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образование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расходует поступившие доходы для выполнения своих функций и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504056"/>
          </a:xfrm>
        </p:spPr>
        <p:txBody>
          <a:bodyPr rtlCol="0"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endParaRPr lang="ru-RU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30D2B-D2F0-412D-824B-903627BFC362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4925" y="115888"/>
            <a:ext cx="9074150" cy="66262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124075" y="333375"/>
            <a:ext cx="4679950" cy="863600"/>
          </a:xfrm>
          <a:prstGeom prst="flowChartProcess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Какие бывают бюджеты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1638" y="1781175"/>
            <a:ext cx="1987550" cy="15335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Бюджеты семей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2138" y="1781175"/>
            <a:ext cx="2592387" cy="16986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Бюджеты публично-правовых образований: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72225" y="1781175"/>
            <a:ext cx="2160588" cy="15335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Бюджеты организаций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1638" y="4065588"/>
            <a:ext cx="2586037" cy="23161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Российской Федерации (федеральный бюджет, бюджеты государственных внебюджетных фондов Российской Федерации)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76600" y="4065588"/>
            <a:ext cx="2808288" cy="23161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субъектов Российской Федерации (региональные бюджеты, бюджеты территориальных фондов обязательного медицинского страхования)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394450" y="4065588"/>
            <a:ext cx="2354263" cy="224313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муниципальных образований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(местные бюджеты)</a:t>
            </a:r>
          </a:p>
        </p:txBody>
      </p:sp>
      <p:sp>
        <p:nvSpPr>
          <p:cNvPr id="11" name="Стрелка вправо 10"/>
          <p:cNvSpPr/>
          <p:nvPr/>
        </p:nvSpPr>
        <p:spPr>
          <a:xfrm rot="6291898">
            <a:off x="1707356" y="1239044"/>
            <a:ext cx="314325" cy="503238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 rot="4050334">
            <a:off x="6778626" y="1235075"/>
            <a:ext cx="323850" cy="504825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040981" y="1173957"/>
            <a:ext cx="301625" cy="503238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 rot="7450944">
            <a:off x="2593975" y="3313113"/>
            <a:ext cx="449263" cy="503237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4286251" y="3497262"/>
            <a:ext cx="355600" cy="504825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 rot="2479006">
            <a:off x="5894388" y="3338513"/>
            <a:ext cx="379412" cy="503237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8675688" y="6381750"/>
            <a:ext cx="371475" cy="365125"/>
          </a:xfrm>
        </p:spPr>
        <p:txBody>
          <a:bodyPr/>
          <a:lstStyle/>
          <a:p>
            <a:pPr>
              <a:defRPr/>
            </a:pPr>
            <a:fld id="{08F0ABA0-683A-4953-B3BF-E876E6E7D3F5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03" y="391102"/>
            <a:ext cx="586047" cy="748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71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0" y="188639"/>
            <a:ext cx="9144000" cy="6336705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u="sng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u="sng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u="sng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Бюджет муниципального образования (местный бюджет)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предназначен для исполнения расходных обязательств муниципального образования.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поступающие в бюджет денежные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endParaRPr lang="ru-RU" sz="2000" b="1" i="1" u="sng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выплачиваемые из бюджета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денежные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Дефицит </a:t>
            </a:r>
            <a:r>
              <a:rPr lang="ru-RU" sz="2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превышение расходов бюджета над его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доходами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Источники финансирования </a:t>
            </a:r>
            <a:r>
              <a:rPr lang="ru-RU" sz="20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дефицита бюджета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средства, привлекаемые в бюджет для покрытия дефицита (остаток средств на едином счете района, кредиты, иные источники)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Профицит </a:t>
            </a:r>
            <a:r>
              <a:rPr lang="ru-RU" sz="2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превышение доходов над его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расходами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Муниципальный долг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обязательства,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возникающие  из муниципальных заимствований, гарантий по обязательствам, другие обязательства, установленные БК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36C0A-717E-4CF6-A79D-F1644244741D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0" y="188640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-10555" y="0"/>
            <a:ext cx="9144000" cy="666936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white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ОБРАЗОВАНИЯ – </a:t>
            </a:r>
            <a:r>
              <a:rPr lang="ru-RU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ПЛАН НЕОБХОДИМЫХ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НАСЕЛЕНИЮ МУНИЦИПАЛЬНОГО ОБРАЗОВАНИЯ </a:t>
            </a:r>
            <a:r>
              <a:rPr lang="ru-RU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И ПРЕДПОЛАГАЕМЫХ ИСТОЧНИКОВ ДОХОДОВ  ДЛЯ ИХ ФИНАНСИРОВАНИЯ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Размер расходов, как правило, определяется уровнем доходов.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же в большинстве случаев ограничены, по сравнению с потребностями.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случае нехватки ресурсов для покрытия потребностей планируются источники заимствований или сокращаются расходы, а при превышении доходов над расходами планируются сферы вложения излишков ресурсов.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5BF8F-BFE4-4E4D-8D1E-22F8D1F8E23C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586047" cy="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064896" cy="3456384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  <a:r>
              <a:rPr lang="ru-RU" sz="2400" dirty="0" smtClean="0">
                <a:solidFill>
                  <a:srgbClr val="7030A0"/>
                </a:solidFill>
              </a:rPr>
              <a:t>Для </a:t>
            </a:r>
            <a:r>
              <a:rPr lang="ru-RU" sz="2400" dirty="0">
                <a:solidFill>
                  <a:srgbClr val="7030A0"/>
                </a:solidFill>
              </a:rPr>
              <a:t>повышения эффективности принимаемых решений, для обеспечения целевого использования бюджетных средств, при их выполнении,  </a:t>
            </a:r>
            <a:r>
              <a:rPr lang="ru-RU" sz="2400" dirty="0" smtClean="0">
                <a:solidFill>
                  <a:srgbClr val="7030A0"/>
                </a:solidFill>
              </a:rPr>
              <a:t>Сафаровское МУНИЦИПАЛЬНОЕ ОБРАЗОВАНИЕ обеспечивает  </a:t>
            </a:r>
            <a:r>
              <a:rPr lang="ru-RU" sz="2400" dirty="0">
                <a:solidFill>
                  <a:srgbClr val="7030A0"/>
                </a:solidFill>
              </a:rPr>
              <a:t>прозрачность  при  распределении  бюджетных  средств  через  широкомасштабное информирование населения о бюджетном процессе.</a:t>
            </a:r>
            <a:r>
              <a:rPr lang="ru-RU" sz="1800" dirty="0">
                <a:solidFill>
                  <a:srgbClr val="7030A0"/>
                </a:solidFill>
              </a:rPr>
              <a:t>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22313" y="692696"/>
            <a:ext cx="7772400" cy="936104"/>
          </a:xfrm>
        </p:spPr>
        <p:txBody>
          <a:bodyPr/>
          <a:lstStyle/>
          <a:p>
            <a:pPr algn="ctr"/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ОБЕСПЕЧЕНИЕ ОТКРЫТОСТИ И </a:t>
            </a: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ПРОЗРАЧНОСТИ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7CA31-2F26-4B21-BC92-35E48816A07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586047" cy="748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7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640" y="435444"/>
            <a:ext cx="6480720" cy="6155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400" dirty="0" smtClean="0">
                <a:effectLst>
                  <a:reflection blurRad="6350" stA="55000" endA="300" endPos="45500" dir="5400000" sy="-100000" algn="bl" rotWithShape="0"/>
                </a:effectLst>
              </a:rPr>
              <a:t>    БЮДЖЕТНЫЙ </a:t>
            </a:r>
            <a:r>
              <a:rPr lang="ru-RU" sz="3400" dirty="0">
                <a:effectLst>
                  <a:reflection blurRad="6350" stA="55000" endA="300" endPos="45500" dir="5400000" sy="-100000" algn="bl" rotWithShape="0"/>
                </a:effectLst>
              </a:rPr>
              <a:t>ПРОЦЕСС</a:t>
            </a: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449540" y="1065213"/>
            <a:ext cx="8640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dirty="0" smtClean="0"/>
              <a:t>       Представляет </a:t>
            </a:r>
            <a:r>
              <a:rPr lang="ru-RU" dirty="0"/>
              <a:t>собой деятельность органов местного самоуправления </a:t>
            </a:r>
            <a:r>
              <a:rPr lang="ru-RU" dirty="0" smtClean="0"/>
              <a:t>по </a:t>
            </a:r>
            <a:r>
              <a:rPr lang="ru-RU" dirty="0"/>
              <a:t>составлению и рассмотрению проекта бюджета, утверждению и  исполнению бюджета, внешней проверке, рассмотрению и составлению отчета об исполнении бюджета и его утверждению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042049717"/>
              </p:ext>
            </p:extLst>
          </p:nvPr>
        </p:nvGraphicFramePr>
        <p:xfrm>
          <a:off x="179512" y="2420888"/>
          <a:ext cx="867645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11863" y="5229225"/>
            <a:ext cx="2447925" cy="3603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/>
              <a:t>     Бюджетный </a:t>
            </a:r>
            <a:r>
              <a:rPr lang="ru-RU" dirty="0"/>
              <a:t>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575" y="5661025"/>
            <a:ext cx="2592388" cy="358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/>
              <a:t>    Бюджетный </a:t>
            </a:r>
            <a:r>
              <a:rPr lang="ru-RU" dirty="0"/>
              <a:t>период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250825" y="5581650"/>
            <a:ext cx="0" cy="5111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0825" y="6091238"/>
            <a:ext cx="864235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8893175" y="5588000"/>
            <a:ext cx="0" cy="5048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6300788" y="4941888"/>
            <a:ext cx="0" cy="2159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8101013" y="4941888"/>
            <a:ext cx="0" cy="2159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300788" y="5157788"/>
            <a:ext cx="18002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0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631" y="115888"/>
            <a:ext cx="620526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3D7CA31-2F26-4B21-BC92-35E48816A07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622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90364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effectLst>
                  <a:reflection blurRad="6350" stA="55000" endA="300" endPos="45500" dir="5400000" sy="-100000" algn="bl" rotWithShape="0"/>
                </a:effectLst>
              </a:rPr>
              <a:t>         ГРАЖДАНИН</a:t>
            </a: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, </a:t>
            </a:r>
          </a:p>
          <a:p>
            <a:pPr>
              <a:defRPr/>
            </a:pPr>
            <a:r>
              <a:rPr lang="ru-RU" sz="2800" dirty="0" smtClean="0">
                <a:effectLst>
                  <a:reflection blurRad="6350" stA="55000" endA="300" endPos="45500" dir="5400000" sy="-100000" algn="bl" rotWithShape="0"/>
                </a:effectLst>
              </a:rPr>
              <a:t>         ЕГО </a:t>
            </a: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УЧАСТИЕ В БЮДЖЕТНОМ ПРОЦЕССЕ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547813" y="1928813"/>
            <a:ext cx="5832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500" dirty="0" smtClean="0"/>
              <a:t>           Помогает </a:t>
            </a:r>
            <a:r>
              <a:rPr lang="ru-RU" sz="1500" dirty="0"/>
              <a:t>формировать доходную часть бюджета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973263" y="4110038"/>
            <a:ext cx="497522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500" dirty="0" smtClean="0"/>
              <a:t>     Получает </a:t>
            </a:r>
            <a:r>
              <a:rPr lang="ru-RU" sz="1500" dirty="0"/>
              <a:t>социальные гарантии (образование, здравоохранение, </a:t>
            </a:r>
            <a:r>
              <a:rPr lang="ru-RU" sz="1500" dirty="0" smtClean="0"/>
              <a:t>жилищно-коммунальные услуги, </a:t>
            </a:r>
            <a:r>
              <a:rPr lang="ru-RU" sz="1500" dirty="0"/>
              <a:t>культура, физическая культура и спорт, социальные льготы и другие направления социальных гарантий населению) – расходная часть бюджета 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2338388" y="1196975"/>
            <a:ext cx="4249737" cy="792163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dirty="0" smtClean="0"/>
              <a:t>                                   ГРАЖДАНИН  </a:t>
            </a:r>
          </a:p>
          <a:p>
            <a:pPr>
              <a:defRPr/>
            </a:pPr>
            <a:r>
              <a:rPr lang="ru-RU" sz="1500" dirty="0" smtClean="0"/>
              <a:t>                         как налогоплательщик</a:t>
            </a:r>
            <a:endParaRPr lang="ru-RU" sz="1500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338388" y="3294063"/>
            <a:ext cx="4249737" cy="792162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dirty="0" smtClean="0"/>
              <a:t>                                    ГРАЖДАНИН </a:t>
            </a:r>
            <a:endParaRPr lang="ru-RU" sz="1500" dirty="0"/>
          </a:p>
          <a:p>
            <a:pPr>
              <a:defRPr/>
            </a:pPr>
            <a:r>
              <a:rPr lang="ru-RU" sz="1500" dirty="0" smtClean="0"/>
              <a:t>              как </a:t>
            </a:r>
            <a:r>
              <a:rPr lang="ru-RU" sz="1500" dirty="0"/>
              <a:t>получатель социальных гарантий</a:t>
            </a:r>
          </a:p>
        </p:txBody>
      </p:sp>
      <p:pic>
        <p:nvPicPr>
          <p:cNvPr id="13319" name="Picture 2" descr="C:\Users\Public\Pictures\Sample Pictures\12932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6325" y="2252663"/>
            <a:ext cx="42418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3" descr="C:\Users\Public\Pictures\Sample Pictures\здр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988" y="3990975"/>
            <a:ext cx="614362" cy="6365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4" descr="C:\Users\Public\Pictures\Sample Pictures\обра.jpg"/>
          <p:cNvPicPr>
            <a:picLocks noChangeAspect="1" noChangeArrowheads="1"/>
          </p:cNvPicPr>
          <p:nvPr/>
        </p:nvPicPr>
        <p:blipFill>
          <a:blip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988" y="5187950"/>
            <a:ext cx="614362" cy="6413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5" descr="C:\Users\Public\Pictures\Sample Pictures\культ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0950" y="3990975"/>
            <a:ext cx="63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6" descr="C:\Users\Public\Pictures\Sample Pictures\жкх.jpg"/>
          <p:cNvPicPr>
            <a:picLocks noChangeAspect="1" noChangeArrowheads="1"/>
          </p:cNvPicPr>
          <p:nvPr/>
        </p:nvPicPr>
        <p:blipFill>
          <a:blip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5187950"/>
            <a:ext cx="617538" cy="64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7" descr="C:\Users\Public\Pictures\Sample Pictures\спорт.jpg"/>
          <p:cNvPicPr>
            <a:picLocks noChangeAspect="1" noChangeArrowheads="1"/>
          </p:cNvPicPr>
          <p:nvPr/>
        </p:nvPicPr>
        <p:blipFill>
          <a:blip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350" y="4618038"/>
            <a:ext cx="569913" cy="5699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8" descr="C:\Users\Public\Pictures\Sample Pictures\обр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4581525"/>
            <a:ext cx="671512" cy="6064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6" name="TextBox 6"/>
          <p:cNvSpPr txBox="1">
            <a:spLocks noChangeArrowheads="1"/>
          </p:cNvSpPr>
          <p:nvPr/>
        </p:nvSpPr>
        <p:spPr bwMode="auto">
          <a:xfrm>
            <a:off x="323850" y="5829300"/>
            <a:ext cx="86407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300" dirty="0"/>
              <a:t>Граждане – как налогоплательщики, и как потребители муниципальных услуг – должны быть уверены в том, что передаваемые ими в распоряжение муниципального образования средства используются прозрачно и эффективно, приносят конкретные результаты как для общества в целом, так и для каждой семьи, для каждого человека</a:t>
            </a:r>
            <a:endParaRPr lang="ru-RU" sz="1000" dirty="0"/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3D7CA31-2F26-4B21-BC92-35E48816A07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17" name="Picture 7" descr="C:\Users\Public\Pictures\Sample Pictures\спорт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5256" y="4611003"/>
            <a:ext cx="569913" cy="5699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Public\Pictures\Sample Pictures\обра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988" y="5180915"/>
            <a:ext cx="614362" cy="6413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Public\Pictures\Sample Pictures\жкх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5180915"/>
            <a:ext cx="617538" cy="64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620526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305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10290</TotalTime>
  <Words>1441</Words>
  <Application>Microsoft Office PowerPoint</Application>
  <PresentationFormat>Экран (4:3)</PresentationFormat>
  <Paragraphs>295</Paragraphs>
  <Slides>26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5_Тема Office</vt:lpstr>
      <vt:lpstr>2_Тема Office</vt:lpstr>
      <vt:lpstr>Лист Microsoft Office Excel 97-2003</vt:lpstr>
      <vt:lpstr>Worksheet</vt:lpstr>
      <vt:lpstr>Слайд 1</vt:lpstr>
      <vt:lpstr>Слайд 2</vt:lpstr>
      <vt:lpstr>ЧТО ТАКОЕ БЮДЖЕТ?</vt:lpstr>
      <vt:lpstr>Слайд 4</vt:lpstr>
      <vt:lpstr>Слайд 5</vt:lpstr>
      <vt:lpstr>Слайд 6</vt:lpstr>
      <vt:lpstr>           Для повышения эффективности принимаемых решений, для обеспечения целевого использования бюджетных средств, при их выполнении,  Сафаровское МУНИЦИПАЛЬНОЕ ОБРАЗОВАНИЕ обеспечивает  прозрачность  при  распределении  бюджетных  средств  через  широкомасштабное информирование населения о бюджетном процессе.   </vt:lpstr>
      <vt:lpstr>Слайд 8</vt:lpstr>
      <vt:lpstr>Слайд 9</vt:lpstr>
      <vt:lpstr>                     Местный бюджет  Сафаровского муниципального образования формируется в соответствии с бюджетным законодательством Российской Федерации, основой которого является Бюджетный кодекс Российской Федерации.      Бюджетный кодекс Российской Федерации определяет общие принципы бюджетного законодательства Российской Федерации, организации и функционирования бюджетной системы, основы бюджетного процесса и межбюджетных отношений, основания и виды ответственности за нарушение бюджетного законодательства.  </vt:lpstr>
      <vt:lpstr>Слайд 11</vt:lpstr>
      <vt:lpstr>                                             Состав населения                              Сафаровского муниципального образования в 2017 году                                                   </vt:lpstr>
      <vt:lpstr> Основные задачи бюджетной и налоговой политики Сафаровского муниципального образования на 2018 – 2020 годы </vt:lpstr>
      <vt:lpstr>Слайд 14</vt:lpstr>
      <vt:lpstr>Слайд 15</vt:lpstr>
      <vt:lpstr>Доходы бюджета</vt:lpstr>
      <vt:lpstr>      Основные параметры бюджета Сафаровского муниципального образования на 2018-2020 года</vt:lpstr>
      <vt:lpstr>Структура доходов в динамике  бюджета Сафаровского муниципального образования</vt:lpstr>
      <vt:lpstr>Слайд 19</vt:lpstr>
      <vt:lpstr>                Безвозмездные поступления в бюджет Сафаровского муниципального образования за 2015-2020 годы</vt:lpstr>
      <vt:lpstr>Слайд 21</vt:lpstr>
      <vt:lpstr>              Динамика расходов бюджета  Сафаровского муниципального образования  на  2016-2020 годы (тыс. руб.)  </vt:lpstr>
      <vt:lpstr>  Структура расходов бюджета  Сафаровского муниципального образования на 2016-2020 годы (тыс. руб.)</vt:lpstr>
      <vt:lpstr>Слайд 24</vt:lpstr>
      <vt:lpstr>Слайд 25</vt:lpstr>
      <vt:lpstr>Слайд 26</vt:lpstr>
    </vt:vector>
  </TitlesOfParts>
  <Company>UPRFIN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Потатуркина Татьяна Андреевна</dc:creator>
  <cp:lastModifiedBy>User</cp:lastModifiedBy>
  <cp:revision>1081</cp:revision>
  <cp:lastPrinted>2017-11-14T07:33:14Z</cp:lastPrinted>
  <dcterms:created xsi:type="dcterms:W3CDTF">2015-06-01T11:45:15Z</dcterms:created>
  <dcterms:modified xsi:type="dcterms:W3CDTF">2018-03-28T07:15:13Z</dcterms:modified>
</cp:coreProperties>
</file>