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  <p:sldMasterId id="2147483961" r:id="rId2"/>
  </p:sldMasterIdLst>
  <p:notesMasterIdLst>
    <p:notesMasterId r:id="rId11"/>
  </p:notesMasterIdLst>
  <p:handoutMasterIdLst>
    <p:handoutMasterId r:id="rId12"/>
  </p:handoutMasterIdLst>
  <p:sldIdLst>
    <p:sldId id="257" r:id="rId3"/>
    <p:sldId id="552" r:id="rId4"/>
    <p:sldId id="581" r:id="rId5"/>
    <p:sldId id="564" r:id="rId6"/>
    <p:sldId id="582" r:id="rId7"/>
    <p:sldId id="510" r:id="rId8"/>
    <p:sldId id="578" r:id="rId9"/>
    <p:sldId id="459" r:id="rId10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E9811DA-9252-4A07-AF15-FB7A40ED462D}">
          <p14:sldIdLst>
            <p14:sldId id="257"/>
            <p14:sldId id="544"/>
            <p14:sldId id="549"/>
            <p14:sldId id="557"/>
            <p14:sldId id="558"/>
            <p14:sldId id="559"/>
            <p14:sldId id="560"/>
            <p14:sldId id="551"/>
            <p14:sldId id="552"/>
            <p14:sldId id="555"/>
            <p14:sldId id="563"/>
            <p14:sldId id="564"/>
            <p14:sldId id="553"/>
            <p14:sldId id="266"/>
            <p14:sldId id="565"/>
            <p14:sldId id="566"/>
          </p14:sldIdLst>
        </p14:section>
        <p14:section name="Раздел без заголовка" id="{10036FA6-C38B-43F5-A860-7C8827BC1ABD}">
          <p14:sldIdLst>
            <p14:sldId id="535"/>
            <p14:sldId id="536"/>
            <p14:sldId id="567"/>
            <p14:sldId id="568"/>
            <p14:sldId id="569"/>
            <p14:sldId id="267"/>
            <p14:sldId id="510"/>
            <p14:sldId id="571"/>
            <p14:sldId id="293"/>
            <p14:sldId id="578"/>
            <p14:sldId id="576"/>
            <p14:sldId id="573"/>
            <p14:sldId id="527"/>
            <p14:sldId id="428"/>
            <p14:sldId id="485"/>
            <p14:sldId id="486"/>
            <p14:sldId id="488"/>
            <p14:sldId id="533"/>
            <p14:sldId id="492"/>
            <p14:sldId id="493"/>
            <p14:sldId id="495"/>
            <p14:sldId id="497"/>
            <p14:sldId id="500"/>
            <p14:sldId id="501"/>
            <p14:sldId id="502"/>
            <p14:sldId id="504"/>
            <p14:sldId id="577"/>
            <p14:sldId id="505"/>
            <p14:sldId id="459"/>
            <p14:sldId id="542"/>
            <p14:sldId id="514"/>
            <p14:sldId id="479"/>
            <p14:sldId id="44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5968"/>
    <a:srgbClr val="00CC99"/>
    <a:srgbClr val="0000FF"/>
    <a:srgbClr val="F6FBFC"/>
    <a:srgbClr val="7B7BDF"/>
    <a:srgbClr val="669900"/>
    <a:srgbClr val="EC88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50" autoAdjust="0"/>
    <p:restoredTop sz="98500" autoAdjust="0"/>
  </p:normalViewPr>
  <p:slideViewPr>
    <p:cSldViewPr>
      <p:cViewPr>
        <p:scale>
          <a:sx n="110" d="100"/>
          <a:sy n="110" d="100"/>
        </p:scale>
        <p:origin x="-164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notesViewPr>
    <p:cSldViewPr>
      <p:cViewPr varScale="1">
        <p:scale>
          <a:sx n="48" d="100"/>
          <a:sy n="48" d="100"/>
        </p:scale>
        <p:origin x="-2814" y="-102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49175A-4FBC-4AAA-83EB-CA8D01BFAA43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2"/>
            <a:ext cx="2930574" cy="497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2"/>
            <a:ext cx="2930574" cy="497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295D7D-32E6-43F6-9663-5ED9C14A4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6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3D2EEB-B099-4048-A8E0-8421EC25B67A}" type="datetimeFigureOut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7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2"/>
            <a:ext cx="2930574" cy="497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2"/>
            <a:ext cx="2930574" cy="497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41B666-5294-4502-B561-E2D2FDEE3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411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1813E-5117-441A-91D3-3A45187AF6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55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4538"/>
            <a:ext cx="497046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D188-6BFD-4E9A-9BE6-8CD70818E55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4538"/>
            <a:ext cx="497363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5801" y="4721661"/>
            <a:ext cx="5409562" cy="4475244"/>
          </a:xfrm>
          <a:noFill/>
        </p:spPr>
        <p:txBody>
          <a:bodyPr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3251" name="Номер слайда 3"/>
          <p:cNvSpPr txBox="1">
            <a:spLocks noGrp="1"/>
          </p:cNvSpPr>
          <p:nvPr/>
        </p:nvSpPr>
        <p:spPr bwMode="auto">
          <a:xfrm>
            <a:off x="3829010" y="9443321"/>
            <a:ext cx="2930574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/>
            <a:fld id="{DCB605DE-8302-4CB6-B156-2B79AF2A486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F048-3797-4F1B-B614-47413E9DD0A7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FBD9-66BB-4C5A-A58A-A0B030EEB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4B2E-64DC-4A65-9935-35C8689C5F12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030C-71BE-4228-9FBE-A87FF75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1EAA-59E3-4521-94D9-A417B2A6816F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FCB6-6F61-4D62-96CC-71EEF92D9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05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86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278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31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97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1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08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A545-41FA-4614-83A6-F60190A55794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6AE7-D1A3-44EB-B42F-73A7584B9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202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766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3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AFAA-4A96-455C-AE58-BDE98CBE33CE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9C48-A4AB-42E4-A73E-CF7DE39A7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1A13-3691-458C-AD9A-60DA9B79B78E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FA57-E7B0-455E-B68E-FC6C73E30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77AF-7CBC-4D2F-8A8D-2A2D8197A9E0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B78F-0AEE-4781-B06E-C16578746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A836-07E9-42BD-929A-FE8704612E00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51E3-039D-4733-9C32-27A5FE8A7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204B-9758-4C51-A526-73775D992C3F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674B-F90D-495E-9611-CC83D78AC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087B-6383-4442-835E-1827BF28E010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48D5-236C-46EC-9892-8096EE954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41DF-A1CC-4B2A-AD64-2B0A55530737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7896-4D9D-4263-A702-01DE985CE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CA0FCD-B386-4910-87C8-61285B82D28D}" type="datetime1">
              <a:rPr lang="ru-RU"/>
              <a:pPr>
                <a:defRPr/>
              </a:pPr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1CB9F-05F0-41F6-8F80-730773939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B6AC69-5FAB-44F0-B197-DBE3AFF126F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14.04.2024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97B902-6C54-4C3B-9117-1DEFF8DA1F5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2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49" name="Picture 1"/>
          <p:cNvPicPr>
            <a:picLocks noChangeAspect="1" noChangeArrowheads="1"/>
          </p:cNvPicPr>
          <p:nvPr/>
        </p:nvPicPr>
        <p:blipFill>
          <a:blip r:embed="rId3">
            <a:lum bright="20000" contrast="-20000"/>
          </a:blip>
          <a:srcRect l="7402" t="4545" r="5307" b="4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83606-17A0-4843-B4AF-0D2C8E6CC1A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42908" y="0"/>
            <a:ext cx="428628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endParaRPr lang="ru-RU" sz="27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7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отчету об исполнении бюджета Дергачевского </a:t>
            </a:r>
            <a:r>
              <a:rPr lang="ru-RU" sz="27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Дергачевского муниципального </a:t>
            </a:r>
            <a:r>
              <a:rPr lang="ru-RU" sz="27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 </a:t>
            </a:r>
            <a:r>
              <a:rPr lang="ru-RU" sz="27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7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2023 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7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123" y="116631"/>
            <a:ext cx="8248181" cy="648073"/>
          </a:xfrm>
          <a:noFill/>
          <a:ln>
            <a:noFill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показатели </a:t>
            </a:r>
            <a:r>
              <a:rPr lang="ru-RU" sz="1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социально-экономического </a:t>
            </a:r>
            <a:r>
              <a:rPr lang="ru-RU" sz="1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развития         Дергачевского муниципального района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71467" y="653184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3D7CA31-2F26-4B21-BC92-35E48816A07E}" type="slidenum">
              <a:rPr lang="ru-RU" sz="1400"/>
              <a:pPr/>
              <a:t>2</a:t>
            </a:fld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6" y="980729"/>
          <a:ext cx="8424937" cy="5544611"/>
        </p:xfrm>
        <a:graphic>
          <a:graphicData uri="http://schemas.openxmlformats.org/drawingml/2006/table">
            <a:tbl>
              <a:tblPr/>
              <a:tblGrid>
                <a:gridCol w="2846782"/>
                <a:gridCol w="1115631"/>
                <a:gridCol w="1115631"/>
                <a:gridCol w="1115631"/>
                <a:gridCol w="1115631"/>
                <a:gridCol w="1115631"/>
              </a:tblGrid>
              <a:tr h="454717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НАИМЕНОВАНИЕ ПОКАЗАТЕЛЯ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ЕД. ИЗМ.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2021 год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2022 год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2023 год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ЧИСЛЕННОСТЬ НАСЕЛЕНИЯ,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ЧЕЛ. 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17257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17255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16484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16058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ТОМ ЧИСЛЕ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МОЛОЖЕ ТРУДОСПОСОБНОГО ВОЗРАСТА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3443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3360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3357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2776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В ТРУДОСПОСОБНОМ ВОЗРАСТЕ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8501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8484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8424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8289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СТАРШЕ ТРУДОСПОСОБНОГО ВОЗРАСТА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5313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5411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5110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4993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ЧИСЛЕННОСТЬ РАБОТАЮЩИХ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ЧЕЛ.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2700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2863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2851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2681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ФОНД ОПЛАТЫ ТРУДА 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РУБЛЕЙ 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834043,2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940275,6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1004377,3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1143967,5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ПРОМЫШЛЕННОГО ПРОИЗВОДСТВА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57,9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75,8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80,3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ИНВЕСТИЦИИ В ОСНОВНОЙ КАПИТАЛ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РУБЛЕЙ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334133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346017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332645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920177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ОБЪЁМ ОТГРУЖЕННЫХ ТОВАРОВ СОБСТВЕННОГО ПРОИЗВОДСТВА         (ПО ОКЭД  С, D, E) 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РУБЛЕЙ 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86534,2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135700,2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95431,4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107074,03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ВАЛОВОЙ ПРОДУКЦИИ СЕЛЬСКОГО ХОЗЯЙСТВА 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МЛН. РУБЛЕЙ 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3955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4294,5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4312,6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5211,1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ОБОРОТ РОЗНИЧНОЙ ТОРГОВЛИ 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РУБЛЕЙ 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604857,3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671837,4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825567,4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910342,3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ОБОРОТ ОБЩЕСТВЕННОГО ПИТАНИЯ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РУБЛЕЙ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15867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17836,7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8988,2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6409,1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ПОТРЕБИТЕЛЬСКИХ ЦЕН (НА КОНЕЦ ГОДА) 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104,9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103,9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111,27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104,22</a:t>
                      </a:r>
                    </a:p>
                  </a:txBody>
                  <a:tcPr marL="5219" marR="5219" marT="5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СРЕДНЕМЕСЯЧНАЯ ЗАРАБОТНАЯ ПЛАТА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РУБ. 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25740,2</a:t>
                      </a:r>
                    </a:p>
                  </a:txBody>
                  <a:tcPr marL="5219" marR="5219" marT="5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27368,6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30907,5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35555,6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87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72518" cy="1154099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Основные характеристики 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бюджета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Дергачевского муниципального образования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Дергачевского муниципального района 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 период  2021-2023 года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36296" y="1772816"/>
            <a:ext cx="136979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5" y="2238375"/>
          <a:ext cx="7920880" cy="3275146"/>
        </p:xfrm>
        <a:graphic>
          <a:graphicData uri="http://schemas.openxmlformats.org/drawingml/2006/table">
            <a:tbl>
              <a:tblPr/>
              <a:tblGrid>
                <a:gridCol w="2506267"/>
                <a:gridCol w="1804871"/>
                <a:gridCol w="1804871"/>
                <a:gridCol w="1804871"/>
              </a:tblGrid>
              <a:tr h="6145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2023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26918,2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45196,1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62921,5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23194,7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21185,7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42553,8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9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3723,5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24010,4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20367,7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24158,7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46465,4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56200,9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9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Дефицит/профицит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2759,5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-1269,3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6720,6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7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Основные параметры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бюджета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Дергачевского муниципального образования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Дергачевского муниципального района за 2023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год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pPr>
              <a:defRPr/>
            </a:pPr>
            <a:fld id="{C3D7CA31-2F26-4B21-BC92-35E48816A07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38063" y="1412776"/>
            <a:ext cx="136979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1988838"/>
          <a:ext cx="8136905" cy="4392490"/>
        </p:xfrm>
        <a:graphic>
          <a:graphicData uri="http://schemas.openxmlformats.org/drawingml/2006/table">
            <a:tbl>
              <a:tblPr/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5054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Показатели</a:t>
                      </a: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План</a:t>
                      </a: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Исполнение</a:t>
                      </a: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% исполнения</a:t>
                      </a: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Темп роста  2023 к 2022, %</a:t>
                      </a: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858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Доходы</a:t>
                      </a:r>
                    </a:p>
                  </a:txBody>
                  <a:tcPr marL="30822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59621,2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62921,5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139,2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9717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30822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39253,4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42553,8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200,9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9717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30822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20367,7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20367,7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84,8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858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Расходы</a:t>
                      </a:r>
                    </a:p>
                  </a:txBody>
                  <a:tcPr marL="30822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68744,1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56200,9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81,8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121,0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9717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Дефицит (-) /Профицит (+)</a:t>
                      </a:r>
                    </a:p>
                  </a:txBody>
                  <a:tcPr marL="30822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-9122,9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6720,6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3425" marR="3425" marT="3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10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Аналитическая справка за период с 2021 года по 2023 год, </a:t>
            </a:r>
            <a:br>
              <a:rPr lang="ru-RU" sz="1800" b="1" dirty="0" smtClean="0"/>
            </a:br>
            <a:r>
              <a:rPr lang="ru-RU" sz="1800" b="1" dirty="0" smtClean="0"/>
              <a:t>в части налоговых и неналоговых доходов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86AE7-D1A3-44EB-B42F-73A7584B9F5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79" y="1285858"/>
          <a:ext cx="8715442" cy="5357852"/>
        </p:xfrm>
        <a:graphic>
          <a:graphicData uri="http://schemas.openxmlformats.org/drawingml/2006/table">
            <a:tbl>
              <a:tblPr/>
              <a:tblGrid>
                <a:gridCol w="2073073"/>
                <a:gridCol w="738041"/>
                <a:gridCol w="738041"/>
                <a:gridCol w="738041"/>
                <a:gridCol w="738041"/>
                <a:gridCol w="738041"/>
                <a:gridCol w="738041"/>
                <a:gridCol w="738041"/>
                <a:gridCol w="738041"/>
                <a:gridCol w="738041"/>
              </a:tblGrid>
              <a:tr h="566542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наименование дохода</a:t>
                      </a:r>
                    </a:p>
                  </a:txBody>
                  <a:tcPr marL="6906" marR="6906" marT="6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2021</a:t>
                      </a:r>
                    </a:p>
                  </a:txBody>
                  <a:tcPr marL="6906" marR="6906" marT="6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2022 год</a:t>
                      </a:r>
                    </a:p>
                  </a:txBody>
                  <a:tcPr marL="6906" marR="6906" marT="6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2023 год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 исп. 2022 к 2021г на тек.дату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 исп. 2023к 2022 на тек.дату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 испол факта к годовым назначениям  2023г 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годовые назначения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факт на текущую дату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годовые назначения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факт на текущую дату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годовые назначения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факт на текущую дату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4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Доходы, всего</a:t>
                      </a:r>
                    </a:p>
                  </a:txBody>
                  <a:tcPr marL="6906" marR="6906" marT="6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21996,0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23194,7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22812,0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21185,7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39253,4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42553,8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91,3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200,9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108,4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Налог на доходы физ.лиц</a:t>
                      </a:r>
                    </a:p>
                  </a:txBody>
                  <a:tcPr marL="6906" marR="6906" marT="6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10500,0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11532,0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11005,6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11097,6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10236,5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11910,7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96,2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107,3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116,4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Акцизы</a:t>
                      </a:r>
                    </a:p>
                  </a:txBody>
                  <a:tcPr marL="6906" marR="6906" marT="6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4082,6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4190,5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4757,9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5108,0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5067,3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5350,6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121,9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104,7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105,6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5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Единый сельхоз. налог</a:t>
                      </a:r>
                    </a:p>
                  </a:txBody>
                  <a:tcPr marL="6906" marR="6906" marT="6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2970,8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3125,8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2586,3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1249,6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1716,4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1664,1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133,2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97,0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Налог на имущество физических лиц</a:t>
                      </a:r>
                    </a:p>
                  </a:txBody>
                  <a:tcPr marL="6906" marR="6906" marT="6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1122,0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1300,8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1485,9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1189,8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1340,0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2346,6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91,5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197,2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175,1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5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Земельный налог</a:t>
                      </a:r>
                    </a:p>
                  </a:txBody>
                  <a:tcPr marL="6906" marR="6906" marT="6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3198,9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2923,9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2672,4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2236,6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2366,0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2343,2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76,5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104,8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99,0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Аренда имущества</a:t>
                      </a:r>
                    </a:p>
                  </a:txBody>
                  <a:tcPr marL="6906" marR="6906" marT="6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1054,9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1446,2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137,1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Доходы от реализации </a:t>
                      </a:r>
                    </a:p>
                  </a:txBody>
                  <a:tcPr marL="6906" marR="6906" marT="69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17329,6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17329,6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100,0</a:t>
                      </a:r>
                    </a:p>
                  </a:txBody>
                  <a:tcPr marL="6906" marR="6906" marT="69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770"/>
            <a:ext cx="9144000" cy="1021878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Безвозмездные поступления 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бюджет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Дергачевского муниципального образования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Дергачевского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муниципального района за 2021-2023  года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1" y="1071542"/>
          <a:ext cx="7958120" cy="5000663"/>
        </p:xfrm>
        <a:graphic>
          <a:graphicData uri="http://schemas.openxmlformats.org/drawingml/2006/table">
            <a:tbl>
              <a:tblPr/>
              <a:tblGrid>
                <a:gridCol w="4518009"/>
                <a:gridCol w="720385"/>
                <a:gridCol w="487477"/>
                <a:gridCol w="872386"/>
                <a:gridCol w="207734"/>
                <a:gridCol w="1152129"/>
              </a:tblGrid>
              <a:tr h="44450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рублей)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субъектов Российской Федерации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498,1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925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субъектов Российской Федерации</a:t>
                      </a:r>
                    </a:p>
                  </a:txBody>
                  <a:tcPr marL="8467" marR="8467" marT="84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12984,2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10938,0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079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субъектов Российской Федерации </a:t>
                      </a:r>
                    </a:p>
                  </a:txBody>
                  <a:tcPr marL="8467" marR="8467" marT="84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</a:tr>
              <a:tr h="52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3723,5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24010,4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20367,7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31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35939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Динамика по расходам </a:t>
            </a:r>
            <a:br>
              <a:rPr lang="ru-RU" b="1" dirty="0" smtClean="0"/>
            </a:br>
            <a:r>
              <a:rPr lang="ru-RU" b="1" dirty="0" smtClean="0"/>
              <a:t>за </a:t>
            </a:r>
            <a:r>
              <a:rPr lang="ru-RU" b="1" dirty="0" smtClean="0"/>
              <a:t>2020-2023 года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3555" name="TextBox 3"/>
          <p:cNvSpPr txBox="1">
            <a:spLocks noChangeArrowheads="1"/>
          </p:cNvSpPr>
          <p:nvPr/>
        </p:nvSpPr>
        <p:spPr bwMode="auto">
          <a:xfrm>
            <a:off x="7977188" y="784225"/>
            <a:ext cx="1166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663556" name="TextBox 4"/>
          <p:cNvSpPr txBox="1">
            <a:spLocks noChangeArrowheads="1"/>
          </p:cNvSpPr>
          <p:nvPr/>
        </p:nvSpPr>
        <p:spPr bwMode="auto">
          <a:xfrm>
            <a:off x="8027988" y="-46038"/>
            <a:ext cx="1116012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71467" y="644925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26C584-1218-41BD-961B-A4144921C44F}" type="slidenum">
              <a:rPr lang="ru-RU" sz="1400"/>
              <a:pPr/>
              <a:t>7</a:t>
            </a:fld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785926"/>
          <a:ext cx="8607328" cy="3446699"/>
        </p:xfrm>
        <a:graphic>
          <a:graphicData uri="http://schemas.openxmlformats.org/drawingml/2006/table">
            <a:tbl>
              <a:tblPr/>
              <a:tblGrid>
                <a:gridCol w="744863"/>
                <a:gridCol w="3062223"/>
                <a:gridCol w="1655256"/>
                <a:gridCol w="1655256"/>
                <a:gridCol w="1489730"/>
              </a:tblGrid>
              <a:tr h="272627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Раздел 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Наименование показателей 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2021 год факт 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10253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2022 год факт 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10253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2023 год факт 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62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10253F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270" marR="3270" marT="3270" marB="0" anchor="b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270" marR="3270" marT="3270" marB="0" anchor="b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10253F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270" marR="3270" marT="3270" marB="0" anchor="b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10253F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270" marR="3270" marT="3270" marB="0" anchor="b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10253F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270" marR="3270" marT="3270" marB="0" anchor="b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96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315,2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325,6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336,4   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13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10253F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Национальная экономика </a:t>
                      </a: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4472,6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4827,2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9140,8   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13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10253F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14710,3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38098,5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               35023,7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13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Межбюджетные трансферты </a:t>
                      </a: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4660,6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3214,1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11700,00   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7066"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ru-RU" sz="1400" b="1" i="0" u="none" strike="noStrike" dirty="0" smtClean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                   </a:t>
                      </a:r>
                      <a:r>
                        <a:rPr lang="ru-RU" sz="1400" b="1" i="0" u="none" strike="noStrike" dirty="0">
                          <a:solidFill>
                            <a:srgbClr val="10253F"/>
                          </a:solidFill>
                          <a:latin typeface="Times New Roman"/>
                        </a:rPr>
                        <a:t>ВСЕГО РАСХОДОВ по бюджету </a:t>
                      </a: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24158,7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46465,4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10253F"/>
                          </a:solidFill>
                          <a:latin typeface="Times New Roman"/>
                        </a:rPr>
                        <a:t>56200,9</a:t>
                      </a:r>
                      <a:endParaRPr lang="ru-RU" sz="1400" b="1" i="0" u="none" strike="noStrike" dirty="0">
                        <a:solidFill>
                          <a:srgbClr val="10253F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377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/>
          </p:cNvSpPr>
          <p:nvPr/>
        </p:nvSpPr>
        <p:spPr bwMode="auto">
          <a:xfrm rot="10800000" flipV="1">
            <a:off x="802480" y="115888"/>
            <a:ext cx="8089999" cy="82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Реализация социально-значимых проектов 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</a:t>
            </a:r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2023 году</a:t>
            </a:r>
            <a:endParaRPr lang="ru-RU" sz="2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92241" name="TextBox 17"/>
          <p:cNvSpPr txBox="1">
            <a:spLocks noChangeArrowheads="1"/>
          </p:cNvSpPr>
          <p:nvPr/>
        </p:nvSpPr>
        <p:spPr bwMode="auto">
          <a:xfrm>
            <a:off x="7858125" y="38100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71475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1214424"/>
          <a:ext cx="7358114" cy="5000659"/>
        </p:xfrm>
        <a:graphic>
          <a:graphicData uri="http://schemas.openxmlformats.org/drawingml/2006/table">
            <a:tbl>
              <a:tblPr/>
              <a:tblGrid>
                <a:gridCol w="4155545"/>
                <a:gridCol w="3202569"/>
              </a:tblGrid>
              <a:tr h="3247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Объект</a:t>
                      </a:r>
                    </a:p>
                  </a:txBody>
                  <a:tcPr marL="8809" marR="8809" marT="8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8809" marR="8809" marT="8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45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Инициативный проект "Ремонт водовода в селе Антоновка"</a:t>
                      </a:r>
                    </a:p>
                  </a:txBody>
                  <a:tcPr marL="8809" marR="8809" marT="8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 млн.руб.</a:t>
                      </a:r>
                    </a:p>
                  </a:txBody>
                  <a:tcPr marL="8809" marR="8809" marT="8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45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Развитие жилищно-коммунальной инфраструктуры (ремонт тротуаров)</a:t>
                      </a:r>
                    </a:p>
                  </a:txBody>
                  <a:tcPr marL="8809" marR="8809" marT="8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 млн. руб.</a:t>
                      </a:r>
                    </a:p>
                  </a:txBody>
                  <a:tcPr marL="8809" marR="8809" marT="8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1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Госпрограмма "Комфортная городская среда" (Ремонт памятника героям гражданской войны, благоустройство дворовой территории ул. Ленина 82, благоустройство центральной площади)</a:t>
                      </a:r>
                    </a:p>
                  </a:txBody>
                  <a:tcPr marL="8809" marR="8809" marT="8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 млн.руб.</a:t>
                      </a:r>
                    </a:p>
                  </a:txBody>
                  <a:tcPr marL="8809" marR="8809" marT="8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9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Ремонт автомобильных дорог ул. Привольная р.п. Дергачи, ул. Советская с.Петропавловка, ул. Пугачева р.п. Дергачи, подъезд к. Антоновка</a:t>
                      </a:r>
                    </a:p>
                  </a:txBody>
                  <a:tcPr marL="8809" marR="8809" marT="8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 млн. руб.</a:t>
                      </a:r>
                    </a:p>
                  </a:txBody>
                  <a:tcPr marL="8809" marR="8809" marT="88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15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19130</TotalTime>
  <Words>632</Words>
  <Application>Microsoft Office PowerPoint</Application>
  <PresentationFormat>Экран (4:3)</PresentationFormat>
  <Paragraphs>335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5_Тема Office</vt:lpstr>
      <vt:lpstr>2_Тема Office</vt:lpstr>
      <vt:lpstr>Слайд 1</vt:lpstr>
      <vt:lpstr>Основные показатели социально-экономического развития         Дергачевского муниципального района  </vt:lpstr>
      <vt:lpstr>      Основные характеристики   бюджета Дергачевского муниципального образования Дергачевского муниципального района  за период  2021-2023 года </vt:lpstr>
      <vt:lpstr>      Основные параметры бюджета Дергачевского муниципального образования  Дергачевского муниципального района за 2023 год</vt:lpstr>
      <vt:lpstr>Аналитическая справка за период с 2021 года по 2023 год,  в части налоговых и неналоговых доходов </vt:lpstr>
      <vt:lpstr>                Безвозмездные поступления  в бюджет Дергачевского муниципального образования Дергачевского муниципального района за 2021-2023  года</vt:lpstr>
      <vt:lpstr>Слайд 7</vt:lpstr>
      <vt:lpstr>Слайд 8</vt:lpstr>
    </vt:vector>
  </TitlesOfParts>
  <Company>UPRFIN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Потатуркина Татьяна Андреевна</dc:creator>
  <cp:lastModifiedBy>Пользователь Windows</cp:lastModifiedBy>
  <cp:revision>2000</cp:revision>
  <cp:lastPrinted>2019-04-23T06:46:23Z</cp:lastPrinted>
  <dcterms:created xsi:type="dcterms:W3CDTF">2015-06-01T11:45:15Z</dcterms:created>
  <dcterms:modified xsi:type="dcterms:W3CDTF">2024-04-14T19:58:48Z</dcterms:modified>
</cp:coreProperties>
</file>