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3" r:id="rId3"/>
    <p:sldId id="2134806211" r:id="rId4"/>
    <p:sldId id="301" r:id="rId5"/>
    <p:sldId id="314" r:id="rId6"/>
    <p:sldId id="2134806209" r:id="rId7"/>
    <p:sldId id="309" r:id="rId8"/>
    <p:sldId id="312" r:id="rId9"/>
    <p:sldId id="306" r:id="rId10"/>
    <p:sldId id="2134806210" r:id="rId11"/>
    <p:sldId id="2134806214" r:id="rId12"/>
    <p:sldId id="2134806213" r:id="rId13"/>
    <p:sldId id="308" r:id="rId14"/>
    <p:sldId id="2134806212" r:id="rId15"/>
    <p:sldId id="294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189" userDrawn="1">
          <p15:clr>
            <a:srgbClr val="A4A3A4"/>
          </p15:clr>
        </p15:guide>
        <p15:guide id="2" orient="horz" pos="2863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731" userDrawn="1">
          <p15:clr>
            <a:srgbClr val="A4A3A4"/>
          </p15:clr>
        </p15:guide>
        <p15:guide id="6" orient="horz" pos="1049" userDrawn="1">
          <p15:clr>
            <a:srgbClr val="A4A3A4"/>
          </p15:clr>
        </p15:guide>
        <p15:guide id="7" orient="horz" pos="1389" userDrawn="1">
          <p15:clr>
            <a:srgbClr val="A4A3A4"/>
          </p15:clr>
        </p15:guide>
        <p15:guide id="8" orient="horz" pos="17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упанова Зарема Раджабовна" initials="ЧЗР" lastIdx="0" clrIdx="0">
    <p:extLst>
      <p:ext uri="{19B8F6BF-5375-455C-9EA6-DF929625EA0E}">
        <p15:presenceInfo xmlns="" xmlns:p15="http://schemas.microsoft.com/office/powerpoint/2012/main" userId="S-1-5-21-3767506578-1983133700-2418186676-20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04040"/>
    <a:srgbClr val="0240B5"/>
    <a:srgbClr val="BFBFBF"/>
    <a:srgbClr val="DAE7FE"/>
    <a:srgbClr val="F3F7FF"/>
    <a:srgbClr val="023FB5"/>
    <a:srgbClr val="0F70B7"/>
    <a:srgbClr val="EC7D46"/>
    <a:srgbClr val="6474C2"/>
    <a:srgbClr val="6B59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83" autoAdjust="0"/>
    <p:restoredTop sz="96357" autoAdjust="0"/>
  </p:normalViewPr>
  <p:slideViewPr>
    <p:cSldViewPr snapToGrid="0">
      <p:cViewPr varScale="1">
        <p:scale>
          <a:sx n="88" d="100"/>
          <a:sy n="88" d="100"/>
        </p:scale>
        <p:origin x="-672" y="-82"/>
      </p:cViewPr>
      <p:guideLst>
        <p:guide orient="horz" pos="2863"/>
        <p:guide orient="horz" pos="3929"/>
        <p:guide orient="horz" pos="731"/>
        <p:guide orient="horz" pos="1049"/>
        <p:guide orient="horz" pos="1389"/>
        <p:guide orient="horz" pos="1774"/>
        <p:guide pos="189"/>
        <p:guide pos="7287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D6C95-55B0-4502-B241-2AFA96A7FC1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83DF-BED1-4B65-8EF1-AB79C6B42A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4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82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639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57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58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412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94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83DF-BED1-4B65-8EF1-AB79C6B42A9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01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AF8248-070C-45AF-A75D-DB49D5798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E9760C-BFBC-493C-B4FF-B784D39C9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08592F-B91B-42A0-8FCC-8AC215E8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F989C1-6EA3-451E-BED0-0DCB92C3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1C6673-A174-4BCC-B249-1BE305BD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55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CF262F-C4B8-42B8-B248-4D59556F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D0F95D7-3318-4B3D-8674-2813BE35F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AC4F959-7642-453F-9E18-F8C1A1E8D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194603C-2A0E-4CAB-B83A-B02FA0EE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62BDEC-D6AF-4FF8-B26E-83837246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67292E-DE37-47D3-A36B-9399F146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02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A20E1D-81F3-4A3B-AE85-14C0133B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E381DCF-402A-4CFB-809D-508D03240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21C18F-75CF-45A5-991A-8E2E6D33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A67CB9-45A5-43A8-B44D-ECA7FF6E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6AE6E2-C649-4E08-AB7C-991CBAFD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200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D9C3836-2AD0-4DA8-9535-F277F465B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4F5485B-1041-4998-B4FD-DEC4E437F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D8BE03-4430-45ED-8EFE-1D511B63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BCD244-15E2-4EE4-A8A0-5515C202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697689-4BC4-4EC4-9F3E-E589EC4B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5642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09600" y="262546"/>
            <a:ext cx="10363200" cy="613754"/>
          </a:xfrm>
        </p:spPr>
        <p:txBody>
          <a:bodyPr>
            <a:normAutofit/>
          </a:bodyPr>
          <a:lstStyle>
            <a:lvl1pPr algn="l">
              <a:defRPr sz="2200">
                <a:solidFill>
                  <a:srgbClr val="214D9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0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6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0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1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A0C6-6633-4D37-A767-E25D27D0B31E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64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647321"/>
            <a:ext cx="10972800" cy="365125"/>
          </a:xfrm>
        </p:spPr>
        <p:txBody>
          <a:bodyPr lIns="0" tIns="0" rIns="0" bIns="0" anchor="b" anchorCtr="0">
            <a:noAutofit/>
          </a:bodyPr>
          <a:lstStyle>
            <a:lvl1pPr algn="l">
              <a:defRPr sz="2800">
                <a:solidFill>
                  <a:srgbClr val="023FB5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84D1-F037-431F-B344-AA7D7A7BB4A6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7">
            <a:extLst>
              <a:ext uri="{FF2B5EF4-FFF2-40B4-BE49-F238E27FC236}">
                <a16:creationId xmlns="" xmlns:a16="http://schemas.microsoft.com/office/drawing/2014/main" id="{2EE14F70-5830-46DC-C5BA-A80D6BE3B366}"/>
              </a:ext>
            </a:extLst>
          </p:cNvPr>
          <p:cNvSpPr txBox="1">
            <a:spLocks/>
          </p:cNvSpPr>
          <p:nvPr userDrawn="1"/>
        </p:nvSpPr>
        <p:spPr>
          <a:xfrm>
            <a:off x="8737602" y="6352243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01"/>
            <a:fld id="{C3208E32-95A3-47B5-B854-38C0D13C0359}" type="slidenum">
              <a:rPr lang="ru-RU" smtClean="0">
                <a:solidFill>
                  <a:srgbClr val="023FB5"/>
                </a:solidFill>
                <a:latin typeface="Circe" panose="020B0502020203020203" pitchFamily="34" charset="0"/>
              </a:rPr>
              <a:pPr defTabSz="554401"/>
              <a:t>‹#›</a:t>
            </a:fld>
            <a:endParaRPr lang="ru-RU" dirty="0">
              <a:solidFill>
                <a:srgbClr val="023FB5"/>
              </a:solidFill>
              <a:latin typeface="Circe" panose="020B0502020203020203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75396B0D-7439-168D-9A68-6B1FC3505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1160463"/>
            <a:ext cx="9144000" cy="316808"/>
          </a:xfrm>
        </p:spPr>
        <p:txBody>
          <a:bodyPr lIns="0" tIns="0" bIns="0"/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rgbClr val="FF0000"/>
                </a:solidFill>
                <a:latin typeface="Circe Bold" panose="020B0502020203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91094481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 userDrawn="1">
          <p15:clr>
            <a:srgbClr val="FBAE40"/>
          </p15:clr>
        </p15:guide>
        <p15:guide id="4" orient="horz" pos="550" userDrawn="1">
          <p15:clr>
            <a:srgbClr val="FBAE40"/>
          </p15:clr>
        </p15:guide>
        <p15:guide id="5" pos="7287" userDrawn="1">
          <p15:clr>
            <a:srgbClr val="FBAE40"/>
          </p15:clr>
        </p15:guide>
        <p15:guide id="6" orient="horz" pos="73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1" y="274637"/>
            <a:ext cx="10972800" cy="420688"/>
          </a:xfrm>
        </p:spPr>
        <p:txBody>
          <a:bodyPr>
            <a:noAutofit/>
          </a:bodyPr>
          <a:lstStyle>
            <a:lvl1pPr algn="l">
              <a:defRPr sz="2200">
                <a:solidFill>
                  <a:srgbClr val="214D9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F7BD-B6F1-4717-8516-02ACA0B7A0D3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54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426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1pPr>
            <a:lvl2pPr marL="27724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2pPr>
            <a:lvl3pPr marL="554492" indent="0">
              <a:buNone/>
              <a:defRPr sz="970">
                <a:solidFill>
                  <a:schemeClr val="tx1">
                    <a:tint val="75000"/>
                  </a:schemeClr>
                </a:solidFill>
              </a:defRPr>
            </a:lvl3pPr>
            <a:lvl4pPr marL="831738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4pPr>
            <a:lvl5pPr marL="1108984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5pPr>
            <a:lvl6pPr marL="1386230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6pPr>
            <a:lvl7pPr marL="1663476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7pPr>
            <a:lvl8pPr marL="1940723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8pPr>
            <a:lvl9pPr marL="2217969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F113-A4A5-4D52-8A71-A62CCB6B7C17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298" y="4661297"/>
            <a:ext cx="5525304" cy="2454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9505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1698"/>
            </a:lvl1pPr>
            <a:lvl2pPr>
              <a:defRPr sz="1455"/>
            </a:lvl2pPr>
            <a:lvl3pPr>
              <a:defRPr sz="1213"/>
            </a:lvl3pPr>
            <a:lvl4pPr>
              <a:defRPr sz="1092"/>
            </a:lvl4pPr>
            <a:lvl5pPr>
              <a:defRPr sz="1092"/>
            </a:lvl5pPr>
            <a:lvl6pPr>
              <a:defRPr sz="1092"/>
            </a:lvl6pPr>
            <a:lvl7pPr>
              <a:defRPr sz="1092"/>
            </a:lvl7pPr>
            <a:lvl8pPr>
              <a:defRPr sz="1092"/>
            </a:lvl8pPr>
            <a:lvl9pPr>
              <a:defRPr sz="10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1698"/>
            </a:lvl1pPr>
            <a:lvl2pPr>
              <a:defRPr sz="1455"/>
            </a:lvl2pPr>
            <a:lvl3pPr>
              <a:defRPr sz="1213"/>
            </a:lvl3pPr>
            <a:lvl4pPr>
              <a:defRPr sz="1092"/>
            </a:lvl4pPr>
            <a:lvl5pPr>
              <a:defRPr sz="1092"/>
            </a:lvl5pPr>
            <a:lvl6pPr>
              <a:defRPr sz="1092"/>
            </a:lvl6pPr>
            <a:lvl7pPr>
              <a:defRPr sz="1092"/>
            </a:lvl7pPr>
            <a:lvl8pPr>
              <a:defRPr sz="1092"/>
            </a:lvl8pPr>
            <a:lvl9pPr>
              <a:defRPr sz="109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A991-BA97-451B-BC6B-15725A321E83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1685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970"/>
            </a:lvl4pPr>
            <a:lvl5pPr>
              <a:defRPr sz="970"/>
            </a:lvl5pPr>
            <a:lvl6pPr>
              <a:defRPr sz="970"/>
            </a:lvl6pPr>
            <a:lvl7pPr>
              <a:defRPr sz="970"/>
            </a:lvl7pPr>
            <a:lvl8pPr>
              <a:defRPr sz="970"/>
            </a:lvl8pPr>
            <a:lvl9pPr>
              <a:defRPr sz="97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1455" b="1"/>
            </a:lvl1pPr>
            <a:lvl2pPr marL="277246" indent="0">
              <a:buNone/>
              <a:defRPr sz="1213" b="1"/>
            </a:lvl2pPr>
            <a:lvl3pPr marL="554492" indent="0">
              <a:buNone/>
              <a:defRPr sz="1092" b="1"/>
            </a:lvl3pPr>
            <a:lvl4pPr marL="831738" indent="0">
              <a:buNone/>
              <a:defRPr sz="970" b="1"/>
            </a:lvl4pPr>
            <a:lvl5pPr marL="1108984" indent="0">
              <a:buNone/>
              <a:defRPr sz="970" b="1"/>
            </a:lvl5pPr>
            <a:lvl6pPr marL="1386230" indent="0">
              <a:buNone/>
              <a:defRPr sz="970" b="1"/>
            </a:lvl6pPr>
            <a:lvl7pPr marL="1663476" indent="0">
              <a:buNone/>
              <a:defRPr sz="970" b="1"/>
            </a:lvl7pPr>
            <a:lvl8pPr marL="1940723" indent="0">
              <a:buNone/>
              <a:defRPr sz="970" b="1"/>
            </a:lvl8pPr>
            <a:lvl9pPr marL="2217969" indent="0">
              <a:buNone/>
              <a:defRPr sz="97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455"/>
            </a:lvl1pPr>
            <a:lvl2pPr>
              <a:defRPr sz="1213"/>
            </a:lvl2pPr>
            <a:lvl3pPr>
              <a:defRPr sz="1092"/>
            </a:lvl3pPr>
            <a:lvl4pPr>
              <a:defRPr sz="970"/>
            </a:lvl4pPr>
            <a:lvl5pPr>
              <a:defRPr sz="970"/>
            </a:lvl5pPr>
            <a:lvl6pPr>
              <a:defRPr sz="970"/>
            </a:lvl6pPr>
            <a:lvl7pPr>
              <a:defRPr sz="970"/>
            </a:lvl7pPr>
            <a:lvl8pPr>
              <a:defRPr sz="970"/>
            </a:lvl8pPr>
            <a:lvl9pPr>
              <a:defRPr sz="97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6796-6F1A-4906-8FE6-9F8003825B6B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15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9AA9-9A77-4F99-A0F5-A33054DC8005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3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AF8248-070C-45AF-A75D-DB49D5798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E9760C-BFBC-493C-B4FF-B784D39C9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08592F-B91B-42A0-8FCC-8AC215E8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F989C1-6EA3-451E-BED0-0DCB92C3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1C6673-A174-4BCC-B249-1BE305BD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12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917B-4056-41E6-97EC-F2EE74F8CECD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017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121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849"/>
            </a:lvl1pPr>
            <a:lvl2pPr marL="277246" indent="0">
              <a:buNone/>
              <a:defRPr sz="728"/>
            </a:lvl2pPr>
            <a:lvl3pPr marL="554492" indent="0">
              <a:buNone/>
              <a:defRPr sz="606"/>
            </a:lvl3pPr>
            <a:lvl4pPr marL="831738" indent="0">
              <a:buNone/>
              <a:defRPr sz="546"/>
            </a:lvl4pPr>
            <a:lvl5pPr marL="1108984" indent="0">
              <a:buNone/>
              <a:defRPr sz="546"/>
            </a:lvl5pPr>
            <a:lvl6pPr marL="1386230" indent="0">
              <a:buNone/>
              <a:defRPr sz="546"/>
            </a:lvl6pPr>
            <a:lvl7pPr marL="1663476" indent="0">
              <a:buNone/>
              <a:defRPr sz="546"/>
            </a:lvl7pPr>
            <a:lvl8pPr marL="1940723" indent="0">
              <a:buNone/>
              <a:defRPr sz="546"/>
            </a:lvl8pPr>
            <a:lvl9pPr marL="2217969" indent="0">
              <a:buNone/>
              <a:defRPr sz="5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FB58-7079-4B3E-87E9-C1753DDE0CBC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703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9"/>
          </a:xfrm>
        </p:spPr>
        <p:txBody>
          <a:bodyPr anchor="b"/>
          <a:lstStyle>
            <a:lvl1pPr algn="l">
              <a:defRPr sz="121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1940"/>
            </a:lvl1pPr>
            <a:lvl2pPr marL="277246" indent="0">
              <a:buNone/>
              <a:defRPr sz="1698"/>
            </a:lvl2pPr>
            <a:lvl3pPr marL="554492" indent="0">
              <a:buNone/>
              <a:defRPr sz="1455"/>
            </a:lvl3pPr>
            <a:lvl4pPr marL="831738" indent="0">
              <a:buNone/>
              <a:defRPr sz="1213"/>
            </a:lvl4pPr>
            <a:lvl5pPr marL="1108984" indent="0">
              <a:buNone/>
              <a:defRPr sz="1213"/>
            </a:lvl5pPr>
            <a:lvl6pPr marL="1386230" indent="0">
              <a:buNone/>
              <a:defRPr sz="1213"/>
            </a:lvl6pPr>
            <a:lvl7pPr marL="1663476" indent="0">
              <a:buNone/>
              <a:defRPr sz="1213"/>
            </a:lvl7pPr>
            <a:lvl8pPr marL="1940723" indent="0">
              <a:buNone/>
              <a:defRPr sz="1213"/>
            </a:lvl8pPr>
            <a:lvl9pPr marL="2217969" indent="0">
              <a:buNone/>
              <a:defRPr sz="121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849"/>
            </a:lvl1pPr>
            <a:lvl2pPr marL="277246" indent="0">
              <a:buNone/>
              <a:defRPr sz="728"/>
            </a:lvl2pPr>
            <a:lvl3pPr marL="554492" indent="0">
              <a:buNone/>
              <a:defRPr sz="606"/>
            </a:lvl3pPr>
            <a:lvl4pPr marL="831738" indent="0">
              <a:buNone/>
              <a:defRPr sz="546"/>
            </a:lvl4pPr>
            <a:lvl5pPr marL="1108984" indent="0">
              <a:buNone/>
              <a:defRPr sz="546"/>
            </a:lvl5pPr>
            <a:lvl6pPr marL="1386230" indent="0">
              <a:buNone/>
              <a:defRPr sz="546"/>
            </a:lvl6pPr>
            <a:lvl7pPr marL="1663476" indent="0">
              <a:buNone/>
              <a:defRPr sz="546"/>
            </a:lvl7pPr>
            <a:lvl8pPr marL="1940723" indent="0">
              <a:buNone/>
              <a:defRPr sz="546"/>
            </a:lvl8pPr>
            <a:lvl9pPr marL="2217969" indent="0">
              <a:buNone/>
              <a:defRPr sz="54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7682-FCDF-4181-ACF1-56EE6241D95A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240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761-65D2-468F-B36E-D115FB000757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4993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497D-57E8-43ED-B8F6-E7B726F35024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557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789035-D3EF-4E52-8D7D-0014908E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8F48DF-9B05-4E79-B8C3-FCD5EFAA9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873AD9-4360-4E7A-8768-C2F5A589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9660F0-1F2F-450E-B389-FEF1EE8E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BF0075-014B-47DB-89F4-533AC367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99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AC80DE-1F4B-4367-A558-4AA9C237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3ECCB9-D43B-43FE-962D-D85B9159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13E704-B652-4DAF-8211-56AC3775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3A685D-643E-4A9B-B8B5-A919454D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EFE322-9695-4309-9156-DA7EEE85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97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A66FE9-65EB-499A-AE94-408AB86D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2DBFBF-A5F5-44FA-BA3E-8B107982A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CCF623E-A193-4E0C-816C-0CD1D3646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E761DA7-8B0F-4234-879B-5E0C29D8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BC2A397-F9B0-4B57-A643-99DAF157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4740532-2DBD-4604-8D2F-EBF57B86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519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2ED5B0-64D9-489D-9EC9-BB557DAA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61F8CB-3978-4F8F-B4C0-928C6FA7E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AC0157C-4CDB-4983-948D-24569D1C4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DA92D3D-27D2-4831-AA64-36C304188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70D784E-7A43-4A63-B812-973CCFE28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AA4E3B1-6AC1-4239-B3C9-D1407849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1B131EA-8338-43E4-B424-6DD7573D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1A509E8-D78F-4EA9-9865-3D930FB3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56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7C6278-FEBA-40C2-AA77-82719DDD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ADF752B-E4FD-4B70-B2E7-63B84241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EC10F64-AD17-453D-A8C4-551DCF8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C675D59-1FF2-487E-9DFE-FA3F6B2A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268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065FE35-E4AA-46AE-8B99-F0344ADD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8D0A126-E94F-484D-8A1B-E441C44B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43E00D5-DC74-484F-A473-49A142AE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11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BBC099-874F-41F4-9C0E-EFB996AA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532EBE-5EF8-4C0B-9B85-C04CAC91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C441644-630F-416F-B266-AFD06ED97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CB82B6B-CF93-4419-8782-2A9C8835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CBFC78-C570-426C-889E-91BF92F1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1FFDC8-4E07-4995-870F-C7232420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545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FF325-1B09-4E81-9668-03C0A00E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399D4A4-DCC8-41AA-9EDF-8BFA89C86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81DB8A-DBAA-4CFF-9EDC-4D83397BE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121C4-A0E5-480C-8EE2-3FB7497D112A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E5E1FA-5F97-4BD7-8017-38304EFE9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42A5A3-616C-439E-8DB7-8D588F604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04BE-40F7-46E8-9274-86D9FDAC9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13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DAE9-CE34-40B7-B2E4-DBEB97E43C99}" type="datetime1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8E32-95A3-47B5-B854-38C0D13C0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06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554492" rtl="0" eaLnBrk="1" latinLnBrk="0" hangingPunct="1">
        <a:spcBef>
          <a:spcPct val="0"/>
        </a:spcBef>
        <a:buNone/>
        <a:defRPr sz="2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935" indent="-207935" algn="l" defTabSz="55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1pPr>
      <a:lvl2pPr marL="450525" indent="-173279" algn="l" defTabSz="5544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698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3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»"/>
        <a:defRPr sz="1213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47.jpeg"/><Relationship Id="rId5" Type="http://schemas.openxmlformats.org/officeDocument/2006/relationships/image" Target="../media/image3.emf"/><Relationship Id="rId10" Type="http://schemas.openxmlformats.org/officeDocument/2006/relationships/image" Target="../media/image46.jpeg"/><Relationship Id="rId4" Type="http://schemas.openxmlformats.org/officeDocument/2006/relationships/image" Target="../media/image10.pn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jpeg"/><Relationship Id="rId26" Type="http://schemas.openxmlformats.org/officeDocument/2006/relationships/image" Target="../media/image3.emf"/><Relationship Id="rId3" Type="http://schemas.openxmlformats.org/officeDocument/2006/relationships/image" Target="../media/image17.png"/><Relationship Id="rId21" Type="http://schemas.openxmlformats.org/officeDocument/2006/relationships/image" Target="../media/image62.jpeg"/><Relationship Id="rId34" Type="http://schemas.openxmlformats.org/officeDocument/2006/relationships/image" Target="../media/image69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10.png"/><Relationship Id="rId3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7.png"/><Relationship Id="rId20" Type="http://schemas.openxmlformats.org/officeDocument/2006/relationships/image" Target="../media/image61.jpeg"/><Relationship Id="rId29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52.png"/><Relationship Id="rId24" Type="http://schemas.openxmlformats.org/officeDocument/2006/relationships/image" Target="../media/image65.jpeg"/><Relationship Id="rId32" Type="http://schemas.openxmlformats.org/officeDocument/2006/relationships/image" Target="../media/image68.jpeg"/><Relationship Id="rId37" Type="http://schemas.openxmlformats.org/officeDocument/2006/relationships/image" Target="../media/image72.jpeg"/><Relationship Id="rId5" Type="http://schemas.openxmlformats.org/officeDocument/2006/relationships/image" Target="../media/image15.png"/><Relationship Id="rId15" Type="http://schemas.openxmlformats.org/officeDocument/2006/relationships/image" Target="../media/image56.png"/><Relationship Id="rId23" Type="http://schemas.openxmlformats.org/officeDocument/2006/relationships/image" Target="../media/image64.jpeg"/><Relationship Id="rId28" Type="http://schemas.openxmlformats.org/officeDocument/2006/relationships/image" Target="../media/image22.png"/><Relationship Id="rId36" Type="http://schemas.openxmlformats.org/officeDocument/2006/relationships/image" Target="../media/image71.png"/><Relationship Id="rId10" Type="http://schemas.openxmlformats.org/officeDocument/2006/relationships/image" Target="../media/image51.png"/><Relationship Id="rId19" Type="http://schemas.openxmlformats.org/officeDocument/2006/relationships/image" Target="../media/image60.jpeg"/><Relationship Id="rId31" Type="http://schemas.openxmlformats.org/officeDocument/2006/relationships/image" Target="../media/image67.png"/><Relationship Id="rId4" Type="http://schemas.openxmlformats.org/officeDocument/2006/relationships/image" Target="../media/image16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jpeg"/><Relationship Id="rId27" Type="http://schemas.openxmlformats.org/officeDocument/2006/relationships/image" Target="../media/image13.png"/><Relationship Id="rId30" Type="http://schemas.openxmlformats.org/officeDocument/2006/relationships/image" Target="../media/image66.jpeg"/><Relationship Id="rId35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3.jpe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75.png"/><Relationship Id="rId10" Type="http://schemas.openxmlformats.org/officeDocument/2006/relationships/image" Target="../media/image3.emf"/><Relationship Id="rId4" Type="http://schemas.openxmlformats.org/officeDocument/2006/relationships/image" Target="../media/image7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emf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77.jpeg"/><Relationship Id="rId4" Type="http://schemas.openxmlformats.org/officeDocument/2006/relationships/image" Target="../media/image14.pn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3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emf"/><Relationship Id="rId5" Type="http://schemas.openxmlformats.org/officeDocument/2006/relationships/image" Target="../media/image23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7.png"/><Relationship Id="rId18" Type="http://schemas.openxmlformats.org/officeDocument/2006/relationships/image" Target="../media/image3.emf"/><Relationship Id="rId3" Type="http://schemas.openxmlformats.org/officeDocument/2006/relationships/image" Target="../media/image26.png"/><Relationship Id="rId21" Type="http://schemas.openxmlformats.org/officeDocument/2006/relationships/image" Target="../media/image34.jpe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6.svg"/><Relationship Id="rId15" Type="http://schemas.openxmlformats.org/officeDocument/2006/relationships/image" Target="../media/image15.png"/><Relationship Id="rId10" Type="http://schemas.openxmlformats.org/officeDocument/2006/relationships/image" Target="../media/image31.svg"/><Relationship Id="rId19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37.png"/><Relationship Id="rId12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svg"/><Relationship Id="rId11" Type="http://schemas.openxmlformats.org/officeDocument/2006/relationships/image" Target="../media/image10.png"/><Relationship Id="rId5" Type="http://schemas.openxmlformats.org/officeDocument/2006/relationships/image" Target="../media/image36.png"/><Relationship Id="rId10" Type="http://schemas.openxmlformats.org/officeDocument/2006/relationships/image" Target="../media/image39.svg"/><Relationship Id="rId4" Type="http://schemas.openxmlformats.org/officeDocument/2006/relationships/image" Target="../media/image35.emf"/><Relationship Id="rId9" Type="http://schemas.openxmlformats.org/officeDocument/2006/relationships/image" Target="../media/image38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2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3.emf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42.jpeg"/><Relationship Id="rId5" Type="http://schemas.openxmlformats.org/officeDocument/2006/relationships/image" Target="../media/image14.png"/><Relationship Id="rId10" Type="http://schemas.openxmlformats.org/officeDocument/2006/relationships/image" Target="../media/image41.jpe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47CBEAA-4F0D-400D-BFB4-2CFB688E6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235"/>
          <a:stretch/>
        </p:blipFill>
        <p:spPr>
          <a:xfrm>
            <a:off x="0" y="8756"/>
            <a:ext cx="12191999" cy="685799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AE6A977-709F-6276-CAB6-A7B9DEF5AC35}"/>
              </a:ext>
            </a:extLst>
          </p:cNvPr>
          <p:cNvSpPr/>
          <p:nvPr/>
        </p:nvSpPr>
        <p:spPr>
          <a:xfrm>
            <a:off x="0" y="0"/>
            <a:ext cx="5036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96406623-87C4-4169-BC70-A5F1E038F923}"/>
              </a:ext>
            </a:extLst>
          </p:cNvPr>
          <p:cNvGrpSpPr/>
          <p:nvPr/>
        </p:nvGrpSpPr>
        <p:grpSpPr>
          <a:xfrm>
            <a:off x="0" y="0"/>
            <a:ext cx="12192035" cy="6866755"/>
            <a:chOff x="0" y="0"/>
            <a:chExt cx="12192035" cy="6866755"/>
          </a:xfrm>
        </p:grpSpPr>
        <p:sp>
          <p:nvSpPr>
            <p:cNvPr id="4" name="Прямоугольный треугольник 3">
              <a:extLst>
                <a:ext uri="{FF2B5EF4-FFF2-40B4-BE49-F238E27FC236}">
                  <a16:creationId xmlns="" xmlns:a16="http://schemas.microsoft.com/office/drawing/2014/main" id="{A5692B94-5C6A-46E1-BB34-BCFC6F799EA7}"/>
                </a:ext>
              </a:extLst>
            </p:cNvPr>
            <p:cNvSpPr/>
            <p:nvPr/>
          </p:nvSpPr>
          <p:spPr>
            <a:xfrm rot="5400000">
              <a:off x="5325032" y="-8754"/>
              <a:ext cx="6849740" cy="688426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621DA41C-2107-4E01-BC7A-B28A99C40B92}"/>
                </a:ext>
              </a:extLst>
            </p:cNvPr>
            <p:cNvSpPr/>
            <p:nvPr/>
          </p:nvSpPr>
          <p:spPr>
            <a:xfrm>
              <a:off x="0" y="0"/>
              <a:ext cx="5307733" cy="6866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20DEA2-A8EB-504B-8125-1786040AE0B5}"/>
              </a:ext>
            </a:extLst>
          </p:cNvPr>
          <p:cNvSpPr txBox="1"/>
          <p:nvPr/>
        </p:nvSpPr>
        <p:spPr>
          <a:xfrm>
            <a:off x="944703" y="2620543"/>
            <a:ext cx="8240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23FB5"/>
                </a:solidFill>
                <a:latin typeface="Circe Extra Bold" panose="020B0502020203020203" pitchFamily="34" charset="0"/>
              </a:rPr>
              <a:t>ПРОДВИЖЕНИЕ ПРОДУКЦИИ АПК </a:t>
            </a:r>
            <a:br>
              <a:rPr lang="ru-RU" sz="3600" b="1" dirty="0">
                <a:solidFill>
                  <a:srgbClr val="023FB5"/>
                </a:solidFill>
                <a:latin typeface="Circe Extra Bold" panose="020B0502020203020203" pitchFamily="34" charset="0"/>
              </a:rPr>
            </a:br>
            <a:r>
              <a:rPr lang="ru-RU" sz="3600" b="1" dirty="0">
                <a:solidFill>
                  <a:srgbClr val="023FB5"/>
                </a:solidFill>
                <a:latin typeface="Circe Extra Bold" panose="020B0502020203020203" pitchFamily="34" charset="0"/>
              </a:rPr>
              <a:t>НА ВНЕШНИЕ РЫНКИ ЧЕРЕЗ ПАВИЛЬОНЫ РЭЦ 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CFC48E13-08C9-4C08-ABA3-75E95FA427E8}"/>
              </a:ext>
            </a:extLst>
          </p:cNvPr>
          <p:cNvGrpSpPr/>
          <p:nvPr/>
        </p:nvGrpSpPr>
        <p:grpSpPr>
          <a:xfrm>
            <a:off x="1761642" y="1419479"/>
            <a:ext cx="5661134" cy="558396"/>
            <a:chOff x="1062395" y="1265329"/>
            <a:chExt cx="6569558" cy="648000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1B87160B-3A94-0142-ABE6-CD53839CA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F6B196BC-37BC-4347-82DA-EFDE05894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7E1AA1E-F094-4A99-8E23-81E00B3DB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58190" cy="27581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6C1047F-7F43-4669-B1B3-C686FABC02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361" y="1393429"/>
            <a:ext cx="1080843" cy="5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78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A332364-4980-44C7-803C-CC84311F0E98}"/>
              </a:ext>
            </a:extLst>
          </p:cNvPr>
          <p:cNvGrpSpPr/>
          <p:nvPr/>
        </p:nvGrpSpPr>
        <p:grpSpPr>
          <a:xfrm>
            <a:off x="8333167" y="4567377"/>
            <a:ext cx="2069243" cy="461665"/>
            <a:chOff x="7061231" y="1648541"/>
            <a:chExt cx="2069243" cy="461665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B2C35347-26E7-403D-A7D5-734810594F9A}"/>
                </a:ext>
              </a:extLst>
            </p:cNvPr>
            <p:cNvSpPr txBox="1"/>
            <p:nvPr/>
          </p:nvSpPr>
          <p:spPr>
            <a:xfrm>
              <a:off x="7424619" y="164854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ОАЭ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="" xmlns:a16="http://schemas.microsoft.com/office/drawing/2014/main" id="{05D0307E-326F-48A3-9592-6D46F1008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231" y="1666572"/>
              <a:ext cx="337257" cy="337257"/>
            </a:xfrm>
            <a:prstGeom prst="ellipse">
              <a:avLst/>
            </a:prstGeom>
            <a:solidFill>
              <a:srgbClr val="ED1C24"/>
            </a:solidFill>
            <a:ln w="28575">
              <a:solidFill>
                <a:schemeClr val="bg1"/>
              </a:solidFill>
            </a:ln>
          </p:spPr>
        </p:pic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6EED7F0-1872-5EBF-0A34-38251959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77" y="1045425"/>
            <a:ext cx="10972800" cy="365125"/>
          </a:xfrm>
        </p:spPr>
        <p:txBody>
          <a:bodyPr/>
          <a:lstStyle/>
          <a:p>
            <a:r>
              <a:rPr lang="ru-RU" dirty="0"/>
              <a:t>ФОТО ПАВИЛЬОНОВ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B60EA2-BD11-4660-9303-A220235FF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F963745B-05EA-4B01-A361-ED49EDE2AA19}"/>
              </a:ext>
            </a:extLst>
          </p:cNvPr>
          <p:cNvGrpSpPr/>
          <p:nvPr/>
        </p:nvGrpSpPr>
        <p:grpSpPr>
          <a:xfrm>
            <a:off x="7968996" y="986697"/>
            <a:ext cx="2864375" cy="282532"/>
            <a:chOff x="1062395" y="1265329"/>
            <a:chExt cx="6569558" cy="648000"/>
          </a:xfrm>
        </p:grpSpPr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5F94CE0D-DA91-405A-9C95-C0ACF170A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31C3331D-2DD0-4EC2-9BC2-12A10552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5A6C5111-459B-4BD3-85A0-AE552F8A25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560" y="947293"/>
            <a:ext cx="580773" cy="29016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24918" y="4549837"/>
            <a:ext cx="2065855" cy="461665"/>
            <a:chOff x="10252630" y="1631001"/>
            <a:chExt cx="2065855" cy="461665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560FC1AB-0BBC-4659-9A1D-4D692B6256C0}"/>
                </a:ext>
              </a:extLst>
            </p:cNvPr>
            <p:cNvSpPr txBox="1"/>
            <p:nvPr/>
          </p:nvSpPr>
          <p:spPr>
            <a:xfrm>
              <a:off x="10612630" y="163100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Турция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="" xmlns:a16="http://schemas.microsoft.com/office/drawing/2014/main" id="{3DBEF8A1-7270-46C7-A289-5FA198A16F3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 cstate="print"/>
            <a:srcRect l="7374" t="-14524" r="5710" b="-8696"/>
            <a:stretch/>
          </p:blipFill>
          <p:spPr>
            <a:xfrm>
              <a:off x="10252630" y="1648541"/>
              <a:ext cx="360000" cy="360000"/>
            </a:xfrm>
            <a:prstGeom prst="ellipse">
              <a:avLst/>
            </a:prstGeom>
            <a:solidFill>
              <a:srgbClr val="CB2028"/>
            </a:solidFill>
            <a:ln w="28575">
              <a:solidFill>
                <a:schemeClr val="bg1"/>
              </a:solidFill>
            </a:ln>
          </p:spPr>
        </p:pic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7E61439-D14D-46ED-A485-D4CAB6748F86}"/>
              </a:ext>
            </a:extLst>
          </p:cNvPr>
          <p:cNvSpPr txBox="1"/>
          <p:nvPr/>
        </p:nvSpPr>
        <p:spPr>
          <a:xfrm>
            <a:off x="5039821" y="6177656"/>
            <a:ext cx="170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irce Extra Bold" panose="020B0502020203020203" pitchFamily="34" charset="0"/>
              </a:rPr>
              <a:t>КСА</a:t>
            </a:r>
            <a:endParaRPr lang="ru-RU" b="1" dirty="0">
              <a:latin typeface="Circe Extra Bold" panose="020B0502020203020203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C85C8D0-535E-4A5A-938E-9BF60CC4E0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8" y="2098544"/>
            <a:ext cx="3133913" cy="23504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C7190C1-236F-4D79-B2A2-D40E7396C1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67" y="2098544"/>
            <a:ext cx="3133680" cy="23502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E5B9C62-B4F7-4529-A2BB-683BACF524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32" t="8873" r="21969" b="10657"/>
          <a:stretch/>
        </p:blipFill>
        <p:spPr>
          <a:xfrm>
            <a:off x="4735835" y="3779495"/>
            <a:ext cx="2780739" cy="22957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5BD3275-111F-432B-8D57-BA3EC0C99EC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33" t="3288" r="16536" b="9400"/>
          <a:stretch/>
        </p:blipFill>
        <p:spPr>
          <a:xfrm>
            <a:off x="4735835" y="6177656"/>
            <a:ext cx="360000" cy="366891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499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5E6C1F03-CD9D-409A-AEB8-E8BB32D7CC67}"/>
              </a:ext>
            </a:extLst>
          </p:cNvPr>
          <p:cNvGrpSpPr/>
          <p:nvPr/>
        </p:nvGrpSpPr>
        <p:grpSpPr>
          <a:xfrm>
            <a:off x="770749" y="1717018"/>
            <a:ext cx="1300047" cy="461665"/>
            <a:chOff x="1067929" y="1625578"/>
            <a:chExt cx="1300047" cy="4616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5098415-5D9C-4D5A-8B23-D86A0B9852F6}"/>
                </a:ext>
              </a:extLst>
            </p:cNvPr>
            <p:cNvSpPr txBox="1"/>
            <p:nvPr/>
          </p:nvSpPr>
          <p:spPr>
            <a:xfrm>
              <a:off x="1408315" y="1625578"/>
              <a:ext cx="959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КНР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B1447429-6729-4BE2-9443-D3B4072D4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929" y="1646211"/>
              <a:ext cx="334335" cy="334335"/>
            </a:xfrm>
            <a:prstGeom prst="ellipse">
              <a:avLst/>
            </a:prstGeom>
            <a:solidFill>
              <a:srgbClr val="ED1C24"/>
            </a:solidFill>
            <a:ln w="28575">
              <a:solidFill>
                <a:schemeClr val="bg1"/>
              </a:solidFill>
            </a:ln>
          </p:spPr>
        </p:pic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8B859C8-DE96-4348-A326-D75C1A06E02E}"/>
              </a:ext>
            </a:extLst>
          </p:cNvPr>
          <p:cNvGrpSpPr/>
          <p:nvPr/>
        </p:nvGrpSpPr>
        <p:grpSpPr>
          <a:xfrm>
            <a:off x="2349633" y="1724741"/>
            <a:ext cx="2048894" cy="461665"/>
            <a:chOff x="4004307" y="1648541"/>
            <a:chExt cx="2048894" cy="461665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703895D-3731-408C-B4C3-52B3C508BEA1}"/>
                </a:ext>
              </a:extLst>
            </p:cNvPr>
            <p:cNvSpPr txBox="1"/>
            <p:nvPr/>
          </p:nvSpPr>
          <p:spPr>
            <a:xfrm>
              <a:off x="4347346" y="164854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Вьетнам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="" xmlns:a16="http://schemas.microsoft.com/office/drawing/2014/main" id="{56817930-DE94-4EDF-A8AF-31CE21CD9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07" y="1678485"/>
              <a:ext cx="337257" cy="337257"/>
            </a:xfrm>
            <a:prstGeom prst="ellipse">
              <a:avLst/>
            </a:prstGeom>
            <a:solidFill>
              <a:srgbClr val="ED1C24"/>
            </a:solidFill>
            <a:ln w="28575">
              <a:solidFill>
                <a:schemeClr val="bg1"/>
              </a:solidFill>
            </a:ln>
          </p:spPr>
        </p:pic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A332364-4980-44C7-803C-CC84311F0E98}"/>
              </a:ext>
            </a:extLst>
          </p:cNvPr>
          <p:cNvGrpSpPr/>
          <p:nvPr/>
        </p:nvGrpSpPr>
        <p:grpSpPr>
          <a:xfrm>
            <a:off x="4524964" y="1701881"/>
            <a:ext cx="2069243" cy="461665"/>
            <a:chOff x="7061231" y="1648541"/>
            <a:chExt cx="2069243" cy="461665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B2C35347-26E7-403D-A7D5-734810594F9A}"/>
                </a:ext>
              </a:extLst>
            </p:cNvPr>
            <p:cNvSpPr txBox="1"/>
            <p:nvPr/>
          </p:nvSpPr>
          <p:spPr>
            <a:xfrm>
              <a:off x="7424619" y="164854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ОАЭ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="" xmlns:a16="http://schemas.microsoft.com/office/drawing/2014/main" id="{05D0307E-326F-48A3-9592-6D46F1008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231" y="1689243"/>
              <a:ext cx="337257" cy="337257"/>
            </a:xfrm>
            <a:prstGeom prst="ellipse">
              <a:avLst/>
            </a:prstGeom>
            <a:solidFill>
              <a:srgbClr val="ED1C24"/>
            </a:solidFill>
            <a:ln w="28575">
              <a:solidFill>
                <a:schemeClr val="bg1"/>
              </a:solidFill>
            </a:ln>
          </p:spPr>
        </p:pic>
      </p:grp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479E6B5A-6D24-46F0-928E-2912E83BE37D}"/>
              </a:ext>
            </a:extLst>
          </p:cNvPr>
          <p:cNvGrpSpPr/>
          <p:nvPr/>
        </p:nvGrpSpPr>
        <p:grpSpPr>
          <a:xfrm>
            <a:off x="6385364" y="1685912"/>
            <a:ext cx="2070253" cy="461665"/>
            <a:chOff x="9451694" y="1648541"/>
            <a:chExt cx="2070253" cy="461665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560FC1AB-0BBC-4659-9A1D-4D692B6256C0}"/>
                </a:ext>
              </a:extLst>
            </p:cNvPr>
            <p:cNvSpPr txBox="1"/>
            <p:nvPr/>
          </p:nvSpPr>
          <p:spPr>
            <a:xfrm>
              <a:off x="9816092" y="164854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Египет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="" xmlns:a16="http://schemas.microsoft.com/office/drawing/2014/main" id="{AF8C9C52-E7A8-4DA9-8893-688700700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050" t="12264" b="16005"/>
            <a:stretch/>
          </p:blipFill>
          <p:spPr>
            <a:xfrm flipH="1">
              <a:off x="9451694" y="1689243"/>
              <a:ext cx="380968" cy="316942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0A203209-14A8-499A-ACD9-66853397CE3E}"/>
              </a:ext>
            </a:extLst>
          </p:cNvPr>
          <p:cNvGrpSpPr/>
          <p:nvPr/>
        </p:nvGrpSpPr>
        <p:grpSpPr>
          <a:xfrm>
            <a:off x="970224" y="2015611"/>
            <a:ext cx="10551723" cy="4420549"/>
            <a:chOff x="676537" y="1718201"/>
            <a:chExt cx="10891576" cy="4562927"/>
          </a:xfrm>
        </p:grpSpPr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2BF6BE24-1E23-4769-ADDF-4545C25F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500" y="1942830"/>
              <a:ext cx="761955" cy="836273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="" xmlns:a16="http://schemas.microsoft.com/office/drawing/2014/main" id="{3979E0D4-5377-4B24-AB16-E861CE5C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97" y="1991820"/>
              <a:ext cx="712347" cy="690245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="" xmlns:a16="http://schemas.microsoft.com/office/drawing/2014/main" id="{CDA8479E-E0B0-4636-AAA6-442CDE266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452" y="2088637"/>
              <a:ext cx="1256472" cy="578136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4DDCF2D2-A85A-4275-927E-461579364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813" y="1992890"/>
              <a:ext cx="886176" cy="747647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="" xmlns:a16="http://schemas.microsoft.com/office/drawing/2014/main" id="{21D5A3FC-A034-4691-B645-30137FA66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37" y="3113756"/>
              <a:ext cx="900720" cy="690246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="" xmlns:a16="http://schemas.microsoft.com/office/drawing/2014/main" id="{50A2B16D-F763-416C-931D-D9680B9E5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866" y="3123284"/>
              <a:ext cx="1012726" cy="747646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="" xmlns:a16="http://schemas.microsoft.com/office/drawing/2014/main" id="{85FBEE82-4017-44AA-B0DF-029E3EA6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468" y="4223330"/>
              <a:ext cx="735893" cy="881835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2DF9130F-FFC2-4540-911E-1203C032A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803" y="4593588"/>
              <a:ext cx="1315771" cy="552400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="" xmlns:a16="http://schemas.microsoft.com/office/drawing/2014/main" id="{FDB6B503-59DA-41FF-AA67-F72514E67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634" y="4413276"/>
              <a:ext cx="837661" cy="704396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="" xmlns:a16="http://schemas.microsoft.com/office/drawing/2014/main" id="{D4983EE2-4B64-4E73-A148-918C28C4B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383" y="4497400"/>
              <a:ext cx="1096188" cy="744908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="" xmlns:a16="http://schemas.microsoft.com/office/drawing/2014/main" id="{17887EDA-5B17-4272-B8F0-1D5C6D4B3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061" y="5597574"/>
              <a:ext cx="1183254" cy="678399"/>
            </a:xfrm>
            <a:prstGeom prst="rect">
              <a:avLst/>
            </a:prstGeom>
          </p:spPr>
        </p:pic>
        <p:pic>
          <p:nvPicPr>
            <p:cNvPr id="2050" name="Picture 2" descr="nbsp;&amp;amp;ndash;&amp;amp;nbsp;БЕЛЕВСКИЕ СЛАДОСТИ: владелец торгового зн...">
              <a:extLst>
                <a:ext uri="{FF2B5EF4-FFF2-40B4-BE49-F238E27FC236}">
                  <a16:creationId xmlns="" xmlns:a16="http://schemas.microsoft.com/office/drawing/2014/main" id="{F9211A04-476C-42E5-A2C2-020B1EE69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4142" y="2068784"/>
              <a:ext cx="1206454" cy="6132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Кубань Вино Лого.jpg.">
              <a:extLst>
                <a:ext uri="{FF2B5EF4-FFF2-40B4-BE49-F238E27FC236}">
                  <a16:creationId xmlns="" xmlns:a16="http://schemas.microsoft.com/office/drawing/2014/main" id="{54B54580-466A-4B11-844F-1ACBD5021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6478" y="4433133"/>
              <a:ext cx="1121783" cy="8084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s://yt3.ggpht.com/ytc/AKedOLS8p3CyblHcf0t4FlmuDWkOWBHjuV2LpnJoXubx=s900-c-k-c0x00ffffff-no-rj">
              <a:extLst>
                <a:ext uri="{FF2B5EF4-FFF2-40B4-BE49-F238E27FC236}">
                  <a16:creationId xmlns="" xmlns:a16="http://schemas.microsoft.com/office/drawing/2014/main" id="{F324E562-603C-4BD8-945F-D062E33BD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2132" y="1718201"/>
              <a:ext cx="1413331" cy="14133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ООО Louis Dreyfus Company АО &amp;quot;Астон&amp;quot; ООО &amp;quot; Артис Агро Экспор...">
              <a:extLst>
                <a:ext uri="{FF2B5EF4-FFF2-40B4-BE49-F238E27FC236}">
                  <a16:creationId xmlns="" xmlns:a16="http://schemas.microsoft.com/office/drawing/2014/main" id="{BD57DDF4-C0B1-4ACD-84EA-E3008C8DE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2762" y="3328412"/>
              <a:ext cx="1715351" cy="5135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🔥 Не упусти шанс попасть в круглогодичный отряд! br br Предлагаем вакансии...">
              <a:extLst>
                <a:ext uri="{FF2B5EF4-FFF2-40B4-BE49-F238E27FC236}">
                  <a16:creationId xmlns="" xmlns:a16="http://schemas.microsoft.com/office/drawing/2014/main" id="{93F7446A-3450-46CA-B978-408CB348A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245" y="5450610"/>
              <a:ext cx="1366465" cy="8084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ООО Вивере эко фуд. ">
              <a:extLst>
                <a:ext uri="{FF2B5EF4-FFF2-40B4-BE49-F238E27FC236}">
                  <a16:creationId xmlns="" xmlns:a16="http://schemas.microsoft.com/office/drawing/2014/main" id="{BA7D3308-29FA-4134-82A1-87EDED43F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2446" y="4105201"/>
              <a:ext cx="1206280" cy="11732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Виды выпускаемой упаковки ">
              <a:extLst>
                <a:ext uri="{FF2B5EF4-FFF2-40B4-BE49-F238E27FC236}">
                  <a16:creationId xmlns="" xmlns:a16="http://schemas.microsoft.com/office/drawing/2014/main" id="{4D336997-0AE3-4653-9AEF-F10987481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4938" y="5590882"/>
              <a:ext cx="1166614" cy="6902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6EED7F0-1872-5EBF-0A34-38251959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77" y="1045425"/>
            <a:ext cx="10972800" cy="365125"/>
          </a:xfrm>
        </p:spPr>
        <p:txBody>
          <a:bodyPr/>
          <a:lstStyle/>
          <a:p>
            <a:r>
              <a:rPr lang="ru-RU" dirty="0"/>
              <a:t>РАЗМЕЩЕННЫЕ БРЕНДЫ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B60EA2-BD11-4660-9303-A220235FFAF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F963745B-05EA-4B01-A361-ED49EDE2AA19}"/>
              </a:ext>
            </a:extLst>
          </p:cNvPr>
          <p:cNvGrpSpPr/>
          <p:nvPr/>
        </p:nvGrpSpPr>
        <p:grpSpPr>
          <a:xfrm>
            <a:off x="7968996" y="986697"/>
            <a:ext cx="2864375" cy="282532"/>
            <a:chOff x="1062395" y="1265329"/>
            <a:chExt cx="6569558" cy="648000"/>
          </a:xfrm>
        </p:grpSpPr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5F94CE0D-DA91-405A-9C95-C0ACF170A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31C3331D-2DD0-4EC2-9BC2-12A10552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5A6C5111-459B-4BD3-85A0-AE552F8A255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560" y="947293"/>
            <a:ext cx="580773" cy="29016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8142726" y="1653961"/>
            <a:ext cx="2065855" cy="461665"/>
            <a:chOff x="10252630" y="1631001"/>
            <a:chExt cx="2065855" cy="461665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560FC1AB-0BBC-4659-9A1D-4D692B6256C0}"/>
                </a:ext>
              </a:extLst>
            </p:cNvPr>
            <p:cNvSpPr txBox="1"/>
            <p:nvPr/>
          </p:nvSpPr>
          <p:spPr>
            <a:xfrm>
              <a:off x="10612630" y="163100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Турция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="" xmlns:a16="http://schemas.microsoft.com/office/drawing/2014/main" id="{3DBEF8A1-7270-46C7-A289-5FA198A16F3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9" cstate="print"/>
            <a:srcRect l="7374" t="-14524" r="5710" b="-8696"/>
            <a:stretch/>
          </p:blipFill>
          <p:spPr>
            <a:xfrm>
              <a:off x="10252630" y="1648541"/>
              <a:ext cx="360000" cy="360000"/>
            </a:xfrm>
            <a:prstGeom prst="ellipse">
              <a:avLst/>
            </a:prstGeom>
            <a:solidFill>
              <a:srgbClr val="CB2028"/>
            </a:solidFill>
            <a:ln w="28575">
              <a:solidFill>
                <a:schemeClr val="bg1"/>
              </a:solidFill>
            </a:ln>
          </p:spPr>
        </p:pic>
      </p:grpSp>
      <p:pic>
        <p:nvPicPr>
          <p:cNvPr id="1026" name="Picture 2" descr="Файл:Ekoniva-logo.jpg — Википедия">
            <a:extLst>
              <a:ext uri="{FF2B5EF4-FFF2-40B4-BE49-F238E27FC236}">
                <a16:creationId xmlns="" xmlns:a16="http://schemas.microsoft.com/office/drawing/2014/main" id="{E60FF592-C6E7-4C30-B9C2-F172F250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94" y="3498731"/>
            <a:ext cx="1507577" cy="465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17C189D8-4626-4276-A514-8F21ED39676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327"/>
          <a:stretch/>
        </p:blipFill>
        <p:spPr>
          <a:xfrm>
            <a:off x="7732833" y="3397422"/>
            <a:ext cx="435996" cy="21292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325E9B4A-48B4-4AC7-9905-71DAF8B36C48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327"/>
          <a:stretch/>
        </p:blipFill>
        <p:spPr>
          <a:xfrm>
            <a:off x="1614630" y="3267664"/>
            <a:ext cx="435996" cy="21292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2B621BBF-972B-435E-B657-61144D0EE3E9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327"/>
          <a:stretch/>
        </p:blipFill>
        <p:spPr>
          <a:xfrm>
            <a:off x="5431103" y="2170972"/>
            <a:ext cx="435996" cy="21292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E1BFCEF0-A91C-4ADC-81E3-96AAA75E79BA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327"/>
          <a:stretch/>
        </p:blipFill>
        <p:spPr>
          <a:xfrm>
            <a:off x="7295403" y="2132872"/>
            <a:ext cx="435996" cy="212921"/>
          </a:xfrm>
          <a:prstGeom prst="rect">
            <a:avLst/>
          </a:prstGeom>
        </p:spPr>
      </p:pic>
      <p:pic>
        <p:nvPicPr>
          <p:cNvPr id="64" name="Picture 2" descr="Гудвилл. Ешь натуральное - YouTube">
            <a:extLst>
              <a:ext uri="{FF2B5EF4-FFF2-40B4-BE49-F238E27FC236}">
                <a16:creationId xmlns="" xmlns:a16="http://schemas.microsoft.com/office/drawing/2014/main" id="{9A4BD8A6-F6D7-40E3-A88A-56389515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3" y="5622776"/>
            <a:ext cx="908895" cy="908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0D2379B3-5213-4915-BD3F-92E1C313BD35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327"/>
          <a:stretch/>
        </p:blipFill>
        <p:spPr>
          <a:xfrm>
            <a:off x="1613483" y="5531392"/>
            <a:ext cx="435996" cy="212921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8E8B4F16-2327-4EA5-958C-086E7A799B43}"/>
              </a:ext>
            </a:extLst>
          </p:cNvPr>
          <p:cNvSpPr txBox="1"/>
          <p:nvPr/>
        </p:nvSpPr>
        <p:spPr>
          <a:xfrm>
            <a:off x="10450952" y="1694261"/>
            <a:ext cx="170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irce Extra Bold" panose="020B0502020203020203" pitchFamily="34" charset="0"/>
              </a:rPr>
              <a:t>КСА</a:t>
            </a:r>
            <a:endParaRPr lang="ru-RU" b="1" dirty="0">
              <a:latin typeface="Circe Extra Bold" panose="020B0502020203020203" pitchFamily="34" charset="0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2A9240A8-790F-4274-9429-B0132A26D147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33" t="3288" r="16536" b="9400"/>
          <a:stretch/>
        </p:blipFill>
        <p:spPr>
          <a:xfrm>
            <a:off x="10095478" y="1706919"/>
            <a:ext cx="360315" cy="36721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F4415FCB-7543-4AED-8E2B-087E13B0EC5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37" y="3326547"/>
            <a:ext cx="809832" cy="80983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D660AC6A-6870-41F3-98F2-DF0D8C5AA30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327"/>
          <a:stretch/>
        </p:blipFill>
        <p:spPr>
          <a:xfrm>
            <a:off x="3390090" y="3252424"/>
            <a:ext cx="435996" cy="212921"/>
          </a:xfrm>
          <a:prstGeom prst="rect">
            <a:avLst/>
          </a:prstGeom>
        </p:spPr>
      </p:pic>
      <p:pic>
        <p:nvPicPr>
          <p:cNvPr id="1028" name="Picture 4" descr="Автопробег «В погоне за дикой уткой» - Лето с newslab.ru">
            <a:extLst>
              <a:ext uri="{FF2B5EF4-FFF2-40B4-BE49-F238E27FC236}">
                <a16:creationId xmlns="" xmlns:a16="http://schemas.microsoft.com/office/drawing/2014/main" id="{6BAEDE6B-7CEB-47A6-931E-C7936CA3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38" y="3326547"/>
            <a:ext cx="809832" cy="809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24CCE6D-087C-45CD-9DF4-DA1EDCFBE74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327"/>
          <a:stretch/>
        </p:blipFill>
        <p:spPr>
          <a:xfrm>
            <a:off x="9066990" y="3244804"/>
            <a:ext cx="435996" cy="2129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536F618-7ADC-48B2-A069-0FA626A5548B}"/>
              </a:ext>
            </a:extLst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8283578" y="5874895"/>
            <a:ext cx="1324602" cy="38125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E5E32855-AB0B-469A-B0B8-22E3A9F240C6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327"/>
          <a:stretch/>
        </p:blipFill>
        <p:spPr>
          <a:xfrm>
            <a:off x="9470850" y="5789884"/>
            <a:ext cx="435996" cy="21292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D3D06530-A543-4F8F-9153-195185A3CF2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20" y="5622776"/>
            <a:ext cx="926205" cy="90011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E4F1357D-9FE2-4048-868A-A8D7696ED63C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327"/>
          <a:stretch/>
        </p:blipFill>
        <p:spPr>
          <a:xfrm>
            <a:off x="5469693" y="5531022"/>
            <a:ext cx="435996" cy="21292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CD924B3F-AD3C-4EA3-8460-D4C6F35D4790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327"/>
          <a:stretch/>
        </p:blipFill>
        <p:spPr>
          <a:xfrm>
            <a:off x="8951646" y="4582600"/>
            <a:ext cx="435996" cy="212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48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015DB5F-B687-B5A4-A208-BBABA8A876C0}"/>
              </a:ext>
            </a:extLst>
          </p:cNvPr>
          <p:cNvSpPr/>
          <p:nvPr/>
        </p:nvSpPr>
        <p:spPr>
          <a:xfrm>
            <a:off x="0" y="2060279"/>
            <a:ext cx="12186574" cy="1296000"/>
          </a:xfrm>
          <a:prstGeom prst="rect">
            <a:avLst/>
          </a:prstGeom>
          <a:solidFill>
            <a:srgbClr val="F3F7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E5AF3F"/>
              </a:solidFill>
              <a:latin typeface="Circe Extra Bold" panose="020B0502020203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0623661-39B0-AC5F-6DA8-0F0D1C4B87B8}"/>
              </a:ext>
            </a:extLst>
          </p:cNvPr>
          <p:cNvSpPr/>
          <p:nvPr/>
        </p:nvSpPr>
        <p:spPr>
          <a:xfrm>
            <a:off x="0" y="4644821"/>
            <a:ext cx="12186574" cy="1296000"/>
          </a:xfrm>
          <a:prstGeom prst="rect">
            <a:avLst/>
          </a:prstGeom>
          <a:solidFill>
            <a:srgbClr val="F3F7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E5AF3F"/>
              </a:solidFill>
              <a:latin typeface="Circe Extra Bold" panose="020B0502020203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033FB5-D3C4-4768-B703-F0FF01C89D12}"/>
              </a:ext>
            </a:extLst>
          </p:cNvPr>
          <p:cNvSpPr txBox="1"/>
          <p:nvPr/>
        </p:nvSpPr>
        <p:spPr>
          <a:xfrm>
            <a:off x="1523870" y="2204463"/>
            <a:ext cx="401631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1588-1, office 328-2 Qingpu</a:t>
            </a:r>
            <a:r>
              <a:rPr lang="en-US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District</a:t>
            </a:r>
            <a:r>
              <a:rPr lang="ru-RU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br>
              <a:rPr lang="ru-RU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</a:br>
            <a:r>
              <a:rPr lang="ru-RU" altLang="ru-RU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Zhu</a:t>
            </a:r>
            <a:r>
              <a:rPr lang="ru-RU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Guang</a:t>
            </a:r>
            <a:r>
              <a:rPr lang="en-US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L</a:t>
            </a:r>
            <a:r>
              <a:rPr lang="ru-RU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u Street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.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Шанхай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КНР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</a:t>
            </a:r>
            <a:endParaRPr lang="ru-RU" sz="1500" b="1" baseline="30000" dirty="0"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61150B22-9253-E64E-9814-B4C01AC07598}"/>
              </a:ext>
            </a:extLst>
          </p:cNvPr>
          <p:cNvSpPr/>
          <p:nvPr/>
        </p:nvSpPr>
        <p:spPr>
          <a:xfrm>
            <a:off x="-417" y="2815393"/>
            <a:ext cx="5818838" cy="504000"/>
          </a:xfrm>
          <a:prstGeom prst="rect">
            <a:avLst/>
          </a:prstGeom>
          <a:solidFill>
            <a:srgbClr val="023F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 dirty="0">
              <a:solidFill>
                <a:srgbClr val="023FB5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3A12274-FFA7-8F4E-BBB3-38B4F4F3BA30}"/>
              </a:ext>
            </a:extLst>
          </p:cNvPr>
          <p:cNvSpPr/>
          <p:nvPr/>
        </p:nvSpPr>
        <p:spPr>
          <a:xfrm>
            <a:off x="1523870" y="2813180"/>
            <a:ext cx="1666471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Смирнова</a:t>
            </a:r>
            <a:r>
              <a:rPr lang="en-US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Диана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82BB462-CF4F-5A45-BF22-EDC04380D680}"/>
              </a:ext>
            </a:extLst>
          </p:cNvPr>
          <p:cNvSpPr/>
          <p:nvPr/>
        </p:nvSpPr>
        <p:spPr>
          <a:xfrm>
            <a:off x="3112179" y="2811180"/>
            <a:ext cx="2240715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тел.: +7 (</a:t>
            </a:r>
            <a:r>
              <a:rPr lang="en-US" altLang="zh-CN" sz="1200" dirty="0">
                <a:solidFill>
                  <a:schemeClr val="bg1"/>
                </a:solidFill>
                <a:latin typeface="Circe" panose="020B0502020203020203" pitchFamily="34" charset="0"/>
              </a:rPr>
              <a:t>901</a:t>
            </a:r>
            <a:r>
              <a:rPr lang="ru-RU" altLang="zh-CN" sz="1200" dirty="0">
                <a:solidFill>
                  <a:schemeClr val="bg1"/>
                </a:solidFill>
                <a:latin typeface="Circe" panose="020B0502020203020203" pitchFamily="34" charset="0"/>
              </a:rPr>
              <a:t>)</a:t>
            </a:r>
            <a:r>
              <a:rPr lang="en-US" altLang="zh-CN" sz="1200" dirty="0">
                <a:solidFill>
                  <a:schemeClr val="bg1"/>
                </a:solidFill>
                <a:latin typeface="Circe" panose="020B0502020203020203" pitchFamily="34" charset="0"/>
              </a:rPr>
              <a:t> 761 54 01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3AF8ED2-AFBC-E44F-AD85-4FCC3D4ABC42}"/>
              </a:ext>
            </a:extLst>
          </p:cNvPr>
          <p:cNvSpPr/>
          <p:nvPr/>
        </p:nvSpPr>
        <p:spPr>
          <a:xfrm>
            <a:off x="3112179" y="2991399"/>
            <a:ext cx="274227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e-mail: d.smirnova@slcrus.ru</a:t>
            </a:r>
            <a:endParaRPr lang="en" sz="1200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A6309C13-D82A-4F55-8C61-7CDC862D3B1F}"/>
              </a:ext>
            </a:extLst>
          </p:cNvPr>
          <p:cNvSpPr/>
          <p:nvPr/>
        </p:nvSpPr>
        <p:spPr>
          <a:xfrm>
            <a:off x="-417" y="4093791"/>
            <a:ext cx="5818838" cy="504000"/>
          </a:xfrm>
          <a:prstGeom prst="rect">
            <a:avLst/>
          </a:prstGeom>
          <a:solidFill>
            <a:srgbClr val="023F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 dirty="0">
              <a:solidFill>
                <a:srgbClr val="023FB5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70B3B52-271A-4CA4-AC7E-553073D239DE}"/>
              </a:ext>
            </a:extLst>
          </p:cNvPr>
          <p:cNvSpPr txBox="1"/>
          <p:nvPr/>
        </p:nvSpPr>
        <p:spPr>
          <a:xfrm>
            <a:off x="1523870" y="3512135"/>
            <a:ext cx="3425618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№ 1, </a:t>
            </a:r>
            <a:r>
              <a:rPr lang="fr-FR" sz="1500" b="1" dirty="0">
                <a:latin typeface="Circe Bold" panose="020B0502020203020203" pitchFamily="34" charset="0"/>
                <a:cs typeface="Arial" panose="020B0604020202020204" pitchFamily="34" charset="0"/>
              </a:rPr>
              <a:t>Phu Huu, Bo De, Long Bien District, 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/>
            </a:r>
            <a:b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</a:b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Ханой, Вьетнам</a:t>
            </a:r>
            <a:endParaRPr lang="ru-RU" sz="1500" b="1" baseline="30000" dirty="0"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5FE97C96-DBC9-4013-9A1E-1C0E035DD5D3}"/>
              </a:ext>
            </a:extLst>
          </p:cNvPr>
          <p:cNvSpPr/>
          <p:nvPr/>
        </p:nvSpPr>
        <p:spPr>
          <a:xfrm>
            <a:off x="1523870" y="4078417"/>
            <a:ext cx="1219245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Баландин Павел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A41297D5-456A-4D86-807E-7B61FD86E79A}"/>
              </a:ext>
            </a:extLst>
          </p:cNvPr>
          <p:cNvSpPr/>
          <p:nvPr/>
        </p:nvSpPr>
        <p:spPr>
          <a:xfrm>
            <a:off x="3112179" y="4088784"/>
            <a:ext cx="2113394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тел.: +7 (960) 372 10 01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81EF192-92DE-48B7-BB16-C449E3F1FCCB}"/>
              </a:ext>
            </a:extLst>
          </p:cNvPr>
          <p:cNvSpPr/>
          <p:nvPr/>
        </p:nvSpPr>
        <p:spPr>
          <a:xfrm>
            <a:off x="3126815" y="4208216"/>
            <a:ext cx="160237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     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C24122E-CFB4-4F1D-AD50-F00CF8ED68CB}"/>
              </a:ext>
            </a:extLst>
          </p:cNvPr>
          <p:cNvSpPr/>
          <p:nvPr/>
        </p:nvSpPr>
        <p:spPr>
          <a:xfrm>
            <a:off x="3112179" y="4290597"/>
            <a:ext cx="274227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e-mail: </a:t>
            </a:r>
            <a:r>
              <a:rPr lang="en-US" sz="1200" dirty="0" err="1">
                <a:solidFill>
                  <a:schemeClr val="bg1"/>
                </a:solidFill>
                <a:latin typeface="Circe" panose="020B0502020203020203" pitchFamily="34" charset="0"/>
              </a:rPr>
              <a:t>expert_serv@mail</a:t>
            </a: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.</a:t>
            </a:r>
            <a:r>
              <a:rPr lang="en-US" sz="1200" dirty="0" err="1">
                <a:solidFill>
                  <a:schemeClr val="bg1"/>
                </a:solidFill>
                <a:latin typeface="Circe" panose="020B0502020203020203" pitchFamily="34" charset="0"/>
              </a:rPr>
              <a:t>ru</a:t>
            </a: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.</a:t>
            </a:r>
            <a:endParaRPr lang="en" sz="1200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7CF5CFEF-42CC-4CB6-BDCA-9DE6D7EA30C2}"/>
              </a:ext>
            </a:extLst>
          </p:cNvPr>
          <p:cNvSpPr/>
          <p:nvPr/>
        </p:nvSpPr>
        <p:spPr>
          <a:xfrm>
            <a:off x="0" y="5390321"/>
            <a:ext cx="5836426" cy="503614"/>
          </a:xfrm>
          <a:prstGeom prst="rect">
            <a:avLst/>
          </a:prstGeom>
          <a:solidFill>
            <a:srgbClr val="023F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 dirty="0">
              <a:solidFill>
                <a:srgbClr val="023FB5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F227390-EDFF-4071-952A-1D8666D62E04}"/>
              </a:ext>
            </a:extLst>
          </p:cNvPr>
          <p:cNvSpPr txBox="1"/>
          <p:nvPr/>
        </p:nvSpPr>
        <p:spPr>
          <a:xfrm>
            <a:off x="1523870" y="4756295"/>
            <a:ext cx="27422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ОАЭ, Дубай, 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UAE, Jumeirah 1, 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/>
            </a:r>
            <a:b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Al </a:t>
            </a:r>
            <a:r>
              <a:rPr lang="en-US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Wasl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Road, Al </a:t>
            </a:r>
            <a:r>
              <a:rPr lang="en-US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Badaa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, 285C</a:t>
            </a:r>
            <a:endParaRPr lang="ru-RU" sz="1500" b="1" baseline="30000" dirty="0"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D06C569D-5E25-4982-B425-DBDCD220E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9" r="1" b="10154"/>
          <a:stretch/>
        </p:blipFill>
        <p:spPr>
          <a:xfrm>
            <a:off x="9976757" y="2062779"/>
            <a:ext cx="2225352" cy="12960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8D7E3123-D91E-4BEC-BAD2-5430EB8CF7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2614" y="3356278"/>
            <a:ext cx="2175446" cy="129641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10361F2-5FEA-C449-87B3-17ABF2EF7BC2}"/>
              </a:ext>
            </a:extLst>
          </p:cNvPr>
          <p:cNvSpPr/>
          <p:nvPr/>
        </p:nvSpPr>
        <p:spPr>
          <a:xfrm>
            <a:off x="8240228" y="2692617"/>
            <a:ext cx="17365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Площадь  — 148 м</a:t>
            </a:r>
            <a:r>
              <a:rPr lang="ru-RU" sz="1400" baseline="30000" dirty="0">
                <a:solidFill>
                  <a:srgbClr val="023FB5"/>
                </a:solidFill>
                <a:latin typeface="Circe" panose="020B0502020203020203" pitchFamily="34" charset="0"/>
              </a:rPr>
              <a:t>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C7361101-C330-4EF4-BF1A-C142E1B5BA08}"/>
              </a:ext>
            </a:extLst>
          </p:cNvPr>
          <p:cNvSpPr/>
          <p:nvPr/>
        </p:nvSpPr>
        <p:spPr>
          <a:xfrm>
            <a:off x="9236705" y="3967325"/>
            <a:ext cx="17694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Площадь — 428 м</a:t>
            </a:r>
            <a:r>
              <a:rPr lang="ru-RU" sz="1400" baseline="30000" dirty="0">
                <a:solidFill>
                  <a:srgbClr val="023FB5"/>
                </a:solidFill>
                <a:latin typeface="Circe" panose="020B0502020203020203" pitchFamily="34" charset="0"/>
              </a:rPr>
              <a:t>2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DBC50848-F411-4689-A47B-DBA7692A31E0}"/>
              </a:ext>
            </a:extLst>
          </p:cNvPr>
          <p:cNvSpPr/>
          <p:nvPr/>
        </p:nvSpPr>
        <p:spPr>
          <a:xfrm>
            <a:off x="8281752" y="5257969"/>
            <a:ext cx="176941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Площадь — 250 м</a:t>
            </a:r>
            <a:r>
              <a:rPr lang="ru-RU" sz="1400" baseline="30000" dirty="0">
                <a:solidFill>
                  <a:srgbClr val="023FB5"/>
                </a:solidFill>
                <a:latin typeface="Circe" panose="020B0502020203020203" pitchFamily="34" charset="0"/>
              </a:rPr>
              <a:t>2</a:t>
            </a:r>
          </a:p>
        </p:txBody>
      </p:sp>
      <p:pic>
        <p:nvPicPr>
          <p:cNvPr id="60" name="Рисунок 59" descr="C:\Users\arbuzov\Desktop\КОМАНДИРОВКА ОАЭ\ФОТО ЖУК\L01B4070.JPG">
            <a:extLst>
              <a:ext uri="{FF2B5EF4-FFF2-40B4-BE49-F238E27FC236}">
                <a16:creationId xmlns="" xmlns:a16="http://schemas.microsoft.com/office/drawing/2014/main" id="{104B8475-B380-4B09-B880-4B7B4AB335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33" t="814" r="-433" b="19142"/>
          <a:stretch/>
        </p:blipFill>
        <p:spPr bwMode="auto">
          <a:xfrm>
            <a:off x="9954034" y="4639019"/>
            <a:ext cx="2214382" cy="1296000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6BC518D9-E6F0-4EFF-B09A-5647CA937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2204463"/>
            <a:ext cx="344483" cy="344483"/>
          </a:xfrm>
          <a:prstGeom prst="ellipse">
            <a:avLst/>
          </a:prstGeom>
          <a:solidFill>
            <a:srgbClr val="ED1C24"/>
          </a:solidFill>
          <a:ln w="28575">
            <a:solidFill>
              <a:schemeClr val="bg1"/>
            </a:solidFill>
          </a:ln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4591C7E3-4342-4829-AE16-0044B570C7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3551239"/>
            <a:ext cx="314445" cy="314445"/>
          </a:xfrm>
          <a:prstGeom prst="ellipse">
            <a:avLst/>
          </a:prstGeom>
          <a:solidFill>
            <a:srgbClr val="ED1C24"/>
          </a:solidFill>
          <a:ln w="28575">
            <a:solidFill>
              <a:schemeClr val="bg1"/>
            </a:solidFill>
          </a:ln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80D3C74A-CA6F-4500-BC1D-F9FD2AE72B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4794975"/>
            <a:ext cx="305770" cy="305770"/>
          </a:xfrm>
          <a:prstGeom prst="ellipse">
            <a:avLst/>
          </a:prstGeom>
          <a:solidFill>
            <a:srgbClr val="ED1C24"/>
          </a:solidFill>
          <a:ln w="28575">
            <a:solidFill>
              <a:schemeClr val="bg1"/>
            </a:solidFill>
          </a:ln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71B92B0-5DB9-5AA2-26A3-74210EEF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23" y="1048288"/>
            <a:ext cx="10972800" cy="365125"/>
          </a:xfrm>
        </p:spPr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B6271B46-DA7C-4AF8-B28C-DC49E38063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D4DB8043-FE30-4FE6-8709-02DED3A248AF}"/>
              </a:ext>
            </a:extLst>
          </p:cNvPr>
          <p:cNvGrpSpPr/>
          <p:nvPr/>
        </p:nvGrpSpPr>
        <p:grpSpPr>
          <a:xfrm>
            <a:off x="7968996" y="986697"/>
            <a:ext cx="2864375" cy="282532"/>
            <a:chOff x="1062395" y="1265329"/>
            <a:chExt cx="6569558" cy="648000"/>
          </a:xfrm>
        </p:grpSpPr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05A07D7-7CC8-4E88-9910-978EBDA87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="" xmlns:a16="http://schemas.microsoft.com/office/drawing/2014/main" id="{FCC844D5-D399-4159-94E0-6AEA0B292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A6C6702D-ABE7-4337-A7C1-4E5E74ED19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560" y="947293"/>
            <a:ext cx="580773" cy="29016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7DFD67C4-A6DC-4A2A-9F5D-851C82019123}"/>
              </a:ext>
            </a:extLst>
          </p:cNvPr>
          <p:cNvSpPr/>
          <p:nvPr/>
        </p:nvSpPr>
        <p:spPr>
          <a:xfrm>
            <a:off x="1523870" y="5404889"/>
            <a:ext cx="1268937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Аль-</a:t>
            </a:r>
            <a:r>
              <a:rPr lang="ru-RU" sz="1200" b="1" dirty="0" err="1">
                <a:solidFill>
                  <a:schemeClr val="bg1"/>
                </a:solidFill>
                <a:latin typeface="Circe Extra Bold" panose="020B0502020203020203" pitchFamily="34" charset="0"/>
              </a:rPr>
              <a:t>Джасми</a:t>
            </a: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 Яна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255E1D6A-1478-4AC9-A147-3D94D4A29D23}"/>
              </a:ext>
            </a:extLst>
          </p:cNvPr>
          <p:cNvSpPr/>
          <p:nvPr/>
        </p:nvSpPr>
        <p:spPr>
          <a:xfrm>
            <a:off x="3112179" y="5430757"/>
            <a:ext cx="160237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тел.: +971 50 315 0075 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40BE808C-F7BF-4664-AEA8-CBB2E9886A85}"/>
              </a:ext>
            </a:extLst>
          </p:cNvPr>
          <p:cNvSpPr/>
          <p:nvPr/>
        </p:nvSpPr>
        <p:spPr>
          <a:xfrm>
            <a:off x="3112178" y="5623096"/>
            <a:ext cx="274227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e-mail: aljasmi@incona.org</a:t>
            </a:r>
            <a:endParaRPr lang="en" sz="1200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6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>
            <a:extLst>
              <a:ext uri="{FF2B5EF4-FFF2-40B4-BE49-F238E27FC236}">
                <a16:creationId xmlns="" xmlns:a16="http://schemas.microsoft.com/office/drawing/2014/main" id="{E7B9043B-4FFE-4E54-8387-434A1A2A843B}"/>
              </a:ext>
            </a:extLst>
          </p:cNvPr>
          <p:cNvSpPr/>
          <p:nvPr/>
        </p:nvSpPr>
        <p:spPr>
          <a:xfrm>
            <a:off x="-418" y="3054369"/>
            <a:ext cx="5818839" cy="504000"/>
          </a:xfrm>
          <a:prstGeom prst="rect">
            <a:avLst/>
          </a:prstGeom>
          <a:solidFill>
            <a:srgbClr val="023F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 dirty="0">
              <a:solidFill>
                <a:srgbClr val="023FB5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C73D6D1-2487-4317-8104-B2DCF66B194C}"/>
              </a:ext>
            </a:extLst>
          </p:cNvPr>
          <p:cNvSpPr txBox="1"/>
          <p:nvPr/>
        </p:nvSpPr>
        <p:spPr>
          <a:xfrm>
            <a:off x="1523870" y="2440025"/>
            <a:ext cx="304596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Египет, Каир, 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16, </a:t>
            </a:r>
            <a:r>
              <a:rPr lang="en-US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omarat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Al-Obour, 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/>
            </a:r>
            <a:b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Salah Salem,  Heliopolis</a:t>
            </a:r>
            <a:endParaRPr lang="ru-RU" sz="1500" b="1" dirty="0">
              <a:latin typeface="Circe Bold" panose="020B0502020203020203" pitchFamily="34" charset="0"/>
              <a:cs typeface="Arial" panose="020B0604020202020204" pitchFamily="34" charset="0"/>
            </a:endParaRPr>
          </a:p>
          <a:p>
            <a:endParaRPr lang="ru-RU" sz="1500" b="1" baseline="30000" dirty="0"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06E02B23-233D-4F63-B790-22D1A2A8036D}"/>
              </a:ext>
            </a:extLst>
          </p:cNvPr>
          <p:cNvSpPr/>
          <p:nvPr/>
        </p:nvSpPr>
        <p:spPr>
          <a:xfrm>
            <a:off x="1523870" y="3066741"/>
            <a:ext cx="1243289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ru-RU" sz="1200" b="1" dirty="0" err="1">
                <a:solidFill>
                  <a:schemeClr val="bg1"/>
                </a:solidFill>
                <a:latin typeface="Circe Extra Bold" panose="020B0502020203020203" pitchFamily="34" charset="0"/>
              </a:rPr>
              <a:t>Эльбелтаги</a:t>
            </a: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Circe Extra Bold" panose="020B0502020203020203" pitchFamily="34" charset="0"/>
              </a:rPr>
              <a:t>Амр</a:t>
            </a:r>
            <a:endParaRPr lang="ru-RU" sz="1200" b="1" dirty="0">
              <a:solidFill>
                <a:schemeClr val="bg1"/>
              </a:solidFill>
              <a:latin typeface="Circe Extra Bold" panose="020B0502020203020203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9FF7FB2-4C9A-40D8-BD8E-AD2C58AB5D8C}"/>
              </a:ext>
            </a:extLst>
          </p:cNvPr>
          <p:cNvSpPr/>
          <p:nvPr/>
        </p:nvSpPr>
        <p:spPr>
          <a:xfrm>
            <a:off x="3112179" y="3063655"/>
            <a:ext cx="1963383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тел.: </a:t>
            </a: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+20 (100) 140-60-65</a:t>
            </a: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 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638ED8C3-6BFF-423D-AE48-57C62D2911A6}"/>
              </a:ext>
            </a:extLst>
          </p:cNvPr>
          <p:cNvSpPr/>
          <p:nvPr/>
        </p:nvSpPr>
        <p:spPr>
          <a:xfrm>
            <a:off x="3247720" y="3275480"/>
            <a:ext cx="160237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     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1A67AB93-3C22-48D9-A91A-FB0F2DF30808}"/>
              </a:ext>
            </a:extLst>
          </p:cNvPr>
          <p:cNvSpPr/>
          <p:nvPr/>
        </p:nvSpPr>
        <p:spPr>
          <a:xfrm>
            <a:off x="3112179" y="3267685"/>
            <a:ext cx="274227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e-mail: info@nadiejda-eg.com</a:t>
            </a:r>
            <a:r>
              <a:rPr lang="en" sz="1200" dirty="0">
                <a:solidFill>
                  <a:schemeClr val="bg1"/>
                </a:solidFill>
                <a:latin typeface="Circe" panose="020B0502020203020203" pitchFamily="34" charset="0"/>
              </a:rPr>
              <a:t> 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6D34FF1A-79E2-4480-A9E5-69B8659D77DE}"/>
              </a:ext>
            </a:extLst>
          </p:cNvPr>
          <p:cNvSpPr/>
          <p:nvPr/>
        </p:nvSpPr>
        <p:spPr>
          <a:xfrm>
            <a:off x="9236705" y="2911689"/>
            <a:ext cx="196682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Площадь — 22</a:t>
            </a:r>
            <a:r>
              <a:rPr lang="en-US" sz="1400" dirty="0">
                <a:solidFill>
                  <a:srgbClr val="023FB5"/>
                </a:solidFill>
                <a:latin typeface="Circe" panose="020B0502020203020203" pitchFamily="34" charset="0"/>
              </a:rPr>
              <a:t>0</a:t>
            </a:r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 м</a:t>
            </a:r>
            <a:r>
              <a:rPr lang="ru-RU" sz="1400" baseline="30000" dirty="0">
                <a:solidFill>
                  <a:srgbClr val="023FB5"/>
                </a:solidFill>
                <a:latin typeface="Circe" panose="020B0502020203020203" pitchFamily="34" charset="0"/>
              </a:rPr>
              <a:t>2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FF04B965-F3D8-417E-B582-EBD0F75CF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15" y="2275346"/>
            <a:ext cx="2209766" cy="12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9894CF75-D993-41D7-A36E-F65288AC52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30" t="7007" r="7635" b="14156"/>
          <a:stretch/>
        </p:blipFill>
        <p:spPr>
          <a:xfrm flipH="1">
            <a:off x="1057909" y="2462035"/>
            <a:ext cx="358597" cy="359965"/>
          </a:xfrm>
          <a:prstGeom prst="ellipse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71B92B0-5DB9-5AA2-26A3-74210EEF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23" y="1048288"/>
            <a:ext cx="10972800" cy="365125"/>
          </a:xfrm>
        </p:spPr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B6271B46-DA7C-4AF8-B28C-DC49E3806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D4DB8043-FE30-4FE6-8709-02DED3A248AF}"/>
              </a:ext>
            </a:extLst>
          </p:cNvPr>
          <p:cNvGrpSpPr/>
          <p:nvPr/>
        </p:nvGrpSpPr>
        <p:grpSpPr>
          <a:xfrm>
            <a:off x="7968996" y="986697"/>
            <a:ext cx="2864375" cy="282532"/>
            <a:chOff x="1062395" y="1265329"/>
            <a:chExt cx="6569558" cy="648000"/>
          </a:xfrm>
        </p:grpSpPr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05A07D7-7CC8-4E88-9910-978EBDA87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="" xmlns:a16="http://schemas.microsoft.com/office/drawing/2014/main" id="{FCC844D5-D399-4159-94E0-6AEA0B292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A6C6702D-ABE7-4337-A7C1-4E5E74ED19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560" y="947293"/>
            <a:ext cx="580773" cy="290160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F015DB5F-B687-B5A4-A208-BBABA8A876C0}"/>
              </a:ext>
            </a:extLst>
          </p:cNvPr>
          <p:cNvSpPr/>
          <p:nvPr/>
        </p:nvSpPr>
        <p:spPr>
          <a:xfrm>
            <a:off x="0" y="3565179"/>
            <a:ext cx="12186574" cy="1296000"/>
          </a:xfrm>
          <a:prstGeom prst="rect">
            <a:avLst/>
          </a:prstGeom>
          <a:solidFill>
            <a:srgbClr val="F3F7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E5AF3F"/>
              </a:solidFill>
              <a:latin typeface="Circe Extra Bold" panose="020B0502020203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4033FB5-D3C4-4768-B703-F0FF01C89D12}"/>
              </a:ext>
            </a:extLst>
          </p:cNvPr>
          <p:cNvSpPr txBox="1"/>
          <p:nvPr/>
        </p:nvSpPr>
        <p:spPr>
          <a:xfrm>
            <a:off x="1523869" y="3709363"/>
            <a:ext cx="433058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Ulus/</a:t>
            </a:r>
            <a:r>
              <a:rPr lang="en-US" altLang="ru-RU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Beshiktash</a:t>
            </a:r>
            <a:r>
              <a:rPr lang="en-US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r>
              <a:rPr lang="en-US" altLang="ru-RU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Kultur</a:t>
            </a:r>
            <a:r>
              <a:rPr lang="en-US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micro-district, Venus street, </a:t>
            </a:r>
            <a:r>
              <a:rPr lang="en-US" altLang="ru-RU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Orkide</a:t>
            </a:r>
            <a:r>
              <a:rPr lang="en-US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apartment № 1, office 11, </a:t>
            </a:r>
            <a:r>
              <a:rPr lang="ru-RU" alt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Стамбул, Турция. </a:t>
            </a:r>
            <a:endParaRPr lang="ru-RU" sz="1500" b="1" baseline="30000" dirty="0"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sp>
        <p:nvSpPr>
          <p:cNvPr id="57" name="Скругленный прямоугольник 1">
            <a:extLst>
              <a:ext uri="{FF2B5EF4-FFF2-40B4-BE49-F238E27FC236}">
                <a16:creationId xmlns="" xmlns:a16="http://schemas.microsoft.com/office/drawing/2014/main" id="{61150B22-9253-E64E-9814-B4C01AC07598}"/>
              </a:ext>
            </a:extLst>
          </p:cNvPr>
          <p:cNvSpPr/>
          <p:nvPr/>
        </p:nvSpPr>
        <p:spPr>
          <a:xfrm>
            <a:off x="-417" y="4320293"/>
            <a:ext cx="5818838" cy="504000"/>
          </a:xfrm>
          <a:prstGeom prst="rect">
            <a:avLst/>
          </a:prstGeom>
          <a:solidFill>
            <a:srgbClr val="023F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 dirty="0">
              <a:solidFill>
                <a:srgbClr val="023FB5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A3A12274-FFA7-8F4E-BBB3-38B4F4F3BA30}"/>
              </a:ext>
            </a:extLst>
          </p:cNvPr>
          <p:cNvSpPr/>
          <p:nvPr/>
        </p:nvSpPr>
        <p:spPr>
          <a:xfrm>
            <a:off x="1523870" y="4318080"/>
            <a:ext cx="1666471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err="1">
                <a:solidFill>
                  <a:schemeClr val="bg1"/>
                </a:solidFill>
                <a:latin typeface="Circe Extra Bold" panose="020B0502020203020203" pitchFamily="34" charset="0"/>
              </a:rPr>
              <a:t>Кескин</a:t>
            </a: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 Ирина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782BB462-CF4F-5A45-BF22-EDC04380D680}"/>
              </a:ext>
            </a:extLst>
          </p:cNvPr>
          <p:cNvSpPr/>
          <p:nvPr/>
        </p:nvSpPr>
        <p:spPr>
          <a:xfrm>
            <a:off x="3112179" y="4316080"/>
            <a:ext cx="2240715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тел.: +380 (99) 270-66-48</a:t>
            </a:r>
            <a:endParaRPr lang="en-US" altLang="zh-CN" sz="1200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24F40670-EC3E-0C4F-A177-264F847E0416}"/>
              </a:ext>
            </a:extLst>
          </p:cNvPr>
          <p:cNvSpPr/>
          <p:nvPr/>
        </p:nvSpPr>
        <p:spPr>
          <a:xfrm>
            <a:off x="3103553" y="4658323"/>
            <a:ext cx="160237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      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3AF8ED2-AFBC-E44F-AD85-4FCC3D4ABC42}"/>
              </a:ext>
            </a:extLst>
          </p:cNvPr>
          <p:cNvSpPr/>
          <p:nvPr/>
        </p:nvSpPr>
        <p:spPr>
          <a:xfrm>
            <a:off x="3112179" y="4496299"/>
            <a:ext cx="274227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e-mail: keskin@divaexport.com</a:t>
            </a:r>
            <a:endParaRPr lang="en" sz="1200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110361F2-5FEA-C449-87B3-17ABF2EF7BC2}"/>
              </a:ext>
            </a:extLst>
          </p:cNvPr>
          <p:cNvSpPr/>
          <p:nvPr/>
        </p:nvSpPr>
        <p:spPr>
          <a:xfrm>
            <a:off x="8240228" y="4197517"/>
            <a:ext cx="17365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Площадь  — </a:t>
            </a:r>
            <a:r>
              <a:rPr lang="en-US" sz="1400" dirty="0">
                <a:solidFill>
                  <a:srgbClr val="023FB5"/>
                </a:solidFill>
                <a:latin typeface="Circe" panose="020B0502020203020203" pitchFamily="34" charset="0"/>
              </a:rPr>
              <a:t>180</a:t>
            </a:r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 м</a:t>
            </a:r>
            <a:r>
              <a:rPr lang="ru-RU" sz="1400" baseline="30000" dirty="0">
                <a:solidFill>
                  <a:srgbClr val="023FB5"/>
                </a:solidFill>
                <a:latin typeface="Circe" panose="020B0502020203020203" pitchFamily="34" charset="0"/>
              </a:rPr>
              <a:t>2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3DBEF8A1-7270-46C7-A289-5FA198A16F3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 cstate="print"/>
          <a:srcRect l="7374" t="-14524" r="5710" b="-8696"/>
          <a:stretch/>
        </p:blipFill>
        <p:spPr>
          <a:xfrm>
            <a:off x="1057909" y="3756411"/>
            <a:ext cx="360000" cy="360000"/>
          </a:xfrm>
          <a:prstGeom prst="ellipse">
            <a:avLst/>
          </a:prstGeom>
          <a:solidFill>
            <a:srgbClr val="CB2028"/>
          </a:solidFill>
          <a:ln w="28575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51" b="11417"/>
          <a:stretch/>
        </p:blipFill>
        <p:spPr>
          <a:xfrm>
            <a:off x="9976756" y="3557817"/>
            <a:ext cx="2209817" cy="1299882"/>
          </a:xfrm>
          <a:prstGeom prst="rect">
            <a:avLst/>
          </a:prstGeom>
        </p:spPr>
      </p:pic>
      <p:sp>
        <p:nvSpPr>
          <p:cNvPr id="27" name="Скругленный прямоугольник 49">
            <a:extLst>
              <a:ext uri="{FF2B5EF4-FFF2-40B4-BE49-F238E27FC236}">
                <a16:creationId xmlns="" xmlns:a16="http://schemas.microsoft.com/office/drawing/2014/main" id="{CB564CF8-04B2-49A6-92E3-1773EADC81C3}"/>
              </a:ext>
            </a:extLst>
          </p:cNvPr>
          <p:cNvSpPr/>
          <p:nvPr/>
        </p:nvSpPr>
        <p:spPr>
          <a:xfrm>
            <a:off x="-3287" y="5648047"/>
            <a:ext cx="5818839" cy="504000"/>
          </a:xfrm>
          <a:prstGeom prst="rect">
            <a:avLst/>
          </a:prstGeom>
          <a:solidFill>
            <a:srgbClr val="023F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 dirty="0">
              <a:solidFill>
                <a:srgbClr val="023FB5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8A4EEB4-CB4E-4BEC-9C93-5D7D9BB197C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33" t="3288" r="16536" b="9400"/>
          <a:stretch/>
        </p:blipFill>
        <p:spPr>
          <a:xfrm>
            <a:off x="1057909" y="5090805"/>
            <a:ext cx="360315" cy="36721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683074C-14BE-4CDA-B267-6D156806AFBE}"/>
              </a:ext>
            </a:extLst>
          </p:cNvPr>
          <p:cNvSpPr txBox="1"/>
          <p:nvPr/>
        </p:nvSpPr>
        <p:spPr>
          <a:xfrm>
            <a:off x="1523870" y="5080753"/>
            <a:ext cx="274227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КСА, Эр-Рияд, 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King Abdul Aziz Road, </a:t>
            </a:r>
            <a:r>
              <a:rPr lang="en-US" sz="1500" b="1" dirty="0" err="1">
                <a:latin typeface="Circe Bold" panose="020B0502020203020203" pitchFamily="34" charset="0"/>
                <a:cs typeface="Arial" panose="020B0604020202020204" pitchFamily="34" charset="0"/>
              </a:rPr>
              <a:t>Arkan</a:t>
            </a:r>
            <a:r>
              <a:rPr lang="en-US" sz="1500" b="1" dirty="0">
                <a:latin typeface="Circe Bold" panose="020B0502020203020203" pitchFamily="34" charset="0"/>
                <a:cs typeface="Arial" panose="020B0604020202020204" pitchFamily="34" charset="0"/>
              </a:rPr>
              <a:t> Center, Office, </a:t>
            </a:r>
            <a:r>
              <a:rPr lang="ru-RU" sz="1500" b="1" dirty="0">
                <a:latin typeface="Circe Bold" panose="020B0502020203020203" pitchFamily="34" charset="0"/>
                <a:cs typeface="Arial" panose="020B0604020202020204" pitchFamily="34" charset="0"/>
              </a:rPr>
              <a:t>№ 7</a:t>
            </a:r>
            <a:endParaRPr lang="ru-RU" sz="1500" b="1" baseline="30000" dirty="0"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87EBEDC3-5909-454F-B81C-D321A720D4FB}"/>
              </a:ext>
            </a:extLst>
          </p:cNvPr>
          <p:cNvSpPr/>
          <p:nvPr/>
        </p:nvSpPr>
        <p:spPr>
          <a:xfrm>
            <a:off x="1523869" y="5671212"/>
            <a:ext cx="1268937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bg1"/>
                </a:solidFill>
                <a:latin typeface="Circe Extra Bold" panose="020B0502020203020203" pitchFamily="34" charset="0"/>
              </a:rPr>
              <a:t>Голоцан Евгений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0C1D20F0-4450-4989-B9D8-4154DBD7B617}"/>
              </a:ext>
            </a:extLst>
          </p:cNvPr>
          <p:cNvSpPr/>
          <p:nvPr/>
        </p:nvSpPr>
        <p:spPr>
          <a:xfrm>
            <a:off x="3112178" y="5671212"/>
            <a:ext cx="160237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Circe" panose="020B0502020203020203" pitchFamily="34" charset="0"/>
              </a:rPr>
              <a:t>тел.: +7 (916) 311-77-47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7E09571-642E-4EB6-8849-DBB0434399E0}"/>
              </a:ext>
            </a:extLst>
          </p:cNvPr>
          <p:cNvSpPr/>
          <p:nvPr/>
        </p:nvSpPr>
        <p:spPr>
          <a:xfrm>
            <a:off x="3112178" y="5895148"/>
            <a:ext cx="274227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Circe" panose="020B0502020203020203" pitchFamily="34" charset="0"/>
              </a:rPr>
              <a:t>e-mail: golotsan@incona.org</a:t>
            </a:r>
            <a:endParaRPr lang="en" sz="1200" dirty="0">
              <a:solidFill>
                <a:schemeClr val="bg1"/>
              </a:solidFill>
              <a:latin typeface="Circe" panose="020B0502020203020203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F3014294-B37B-41BB-AE01-85EEA9848BC6}"/>
              </a:ext>
            </a:extLst>
          </p:cNvPr>
          <p:cNvSpPr/>
          <p:nvPr/>
        </p:nvSpPr>
        <p:spPr>
          <a:xfrm>
            <a:off x="9236705" y="5493517"/>
            <a:ext cx="17365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rgbClr val="023FB5"/>
                </a:solidFill>
                <a:latin typeface="Circe" panose="020B0502020203020203" pitchFamily="34" charset="0"/>
              </a:rPr>
              <a:t>Площадь  — 144 м</a:t>
            </a:r>
            <a:r>
              <a:rPr lang="ru-RU" sz="1400" baseline="30000" dirty="0">
                <a:solidFill>
                  <a:srgbClr val="023FB5"/>
                </a:solidFill>
                <a:latin typeface="Circe" panose="020B0502020203020203" pitchFamily="34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37114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5">
            <a:extLst>
              <a:ext uri="{FF2B5EF4-FFF2-40B4-BE49-F238E27FC236}">
                <a16:creationId xmlns="" xmlns:a16="http://schemas.microsoft.com/office/drawing/2014/main" id="{8944C3F9-4AB8-57D7-14DC-C28C3BAA1E93}"/>
              </a:ext>
            </a:extLst>
          </p:cNvPr>
          <p:cNvSpPr/>
          <p:nvPr/>
        </p:nvSpPr>
        <p:spPr>
          <a:xfrm>
            <a:off x="473532" y="2965271"/>
            <a:ext cx="5077665" cy="2378932"/>
          </a:xfrm>
          <a:prstGeom prst="rect">
            <a:avLst/>
          </a:prstGeom>
          <a:solidFill>
            <a:schemeClr val="bg1"/>
          </a:solidFill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Circe" panose="020B0502020203020203" pitchFamily="34" charset="0"/>
            </a:endParaRPr>
          </a:p>
        </p:txBody>
      </p:sp>
      <p:sp>
        <p:nvSpPr>
          <p:cNvPr id="9" name="Прямоугольник: скругленные углы 65">
            <a:extLst>
              <a:ext uri="{FF2B5EF4-FFF2-40B4-BE49-F238E27FC236}">
                <a16:creationId xmlns="" xmlns:a16="http://schemas.microsoft.com/office/drawing/2014/main" id="{58F0585C-0935-B16D-97DA-5BF30FE4BF7D}"/>
              </a:ext>
            </a:extLst>
          </p:cNvPr>
          <p:cNvSpPr/>
          <p:nvPr/>
        </p:nvSpPr>
        <p:spPr>
          <a:xfrm>
            <a:off x="6424054" y="2939145"/>
            <a:ext cx="5077665" cy="2378932"/>
          </a:xfrm>
          <a:prstGeom prst="rect">
            <a:avLst/>
          </a:prstGeom>
          <a:solidFill>
            <a:schemeClr val="bg1"/>
          </a:solidFill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Circe" panose="020B0502020203020203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26D22D-336E-1A5F-3A58-206504B9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200" y="1756030"/>
            <a:ext cx="10972800" cy="365125"/>
          </a:xfrm>
        </p:spPr>
        <p:txBody>
          <a:bodyPr/>
          <a:lstStyle/>
          <a:p>
            <a:r>
              <a:rPr lang="ru-RU" sz="3600" dirty="0">
                <a:latin typeface="Circe Extra Bold" panose="020B0802020203020203" pitchFamily="34" charset="-52"/>
              </a:rPr>
              <a:t>НАШИ 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23867" y="3428483"/>
            <a:ext cx="5078412" cy="1989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404040"/>
                </a:solidFill>
                <a:latin typeface="Circe Bold" panose="020B0502020203020203" pitchFamily="34" charset="0"/>
                <a:ea typeface="Circe Bold"/>
                <a:cs typeface="Circe Bold"/>
              </a:rPr>
              <a:t>Киселева Ольга Олеговна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Рабочий: +7 (495) 937-47-47 (доб. 1308)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Мобильный +7 (915) 072-01-88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E-Mail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:</a:t>
            </a: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 gvozdeva@exportcenter.ru</a:t>
            </a:r>
            <a:endParaRPr lang="ru-RU" sz="1800" dirty="0">
              <a:solidFill>
                <a:srgbClr val="404040"/>
              </a:solidFill>
              <a:latin typeface="Circe" panose="020B0502020203020203" pitchFamily="34" charset="0"/>
              <a:ea typeface="Circe Bold"/>
              <a:cs typeface="Circe Bold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77A8ED8A-4FEC-452F-91D6-A8D3583878AC}"/>
              </a:ext>
            </a:extLst>
          </p:cNvPr>
          <p:cNvSpPr txBox="1">
            <a:spLocks/>
          </p:cNvSpPr>
          <p:nvPr/>
        </p:nvSpPr>
        <p:spPr>
          <a:xfrm>
            <a:off x="473532" y="3454559"/>
            <a:ext cx="5077665" cy="198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404040"/>
                </a:solidFill>
                <a:latin typeface="Circe Bold" panose="020B0502020203020203" pitchFamily="34" charset="0"/>
                <a:ea typeface="Circe Bold"/>
                <a:cs typeface="Circe Bold"/>
              </a:rPr>
              <a:t>Бурцева Ксения Олеговна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Рабочий: +7 (495) 937-47-47 (доб. 13</a:t>
            </a: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56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Мобильный +7 (</a:t>
            </a: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906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) </a:t>
            </a: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778-73-39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E-Mail</a:t>
            </a:r>
            <a:r>
              <a:rPr lang="ru-RU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:</a:t>
            </a:r>
            <a:r>
              <a:rPr lang="en-US" sz="1800" dirty="0">
                <a:solidFill>
                  <a:srgbClr val="404040"/>
                </a:solidFill>
                <a:latin typeface="Circe" panose="020B0502020203020203" pitchFamily="34" charset="0"/>
                <a:ea typeface="Circe Bold"/>
                <a:cs typeface="Circe Bold"/>
              </a:rPr>
              <a:t> burtseva@exportcenter.ru</a:t>
            </a:r>
            <a:endParaRPr lang="ru-RU" sz="1800" dirty="0">
              <a:solidFill>
                <a:srgbClr val="404040"/>
              </a:solidFill>
              <a:latin typeface="Circe" panose="020B0502020203020203" pitchFamily="34" charset="0"/>
              <a:ea typeface="Circe Bold"/>
              <a:cs typeface="Circe Bold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ADB2463-948C-43E7-C720-7961256CE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58190" cy="27581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3605DA1-D4CF-2245-F1EB-B9BA95DDB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95" y="5101970"/>
            <a:ext cx="1778405" cy="1791108"/>
          </a:xfrm>
          <a:prstGeom prst="rect">
            <a:avLst/>
          </a:prstGeom>
        </p:spPr>
      </p:pic>
      <p:sp>
        <p:nvSpPr>
          <p:cNvPr id="4" name="AutoShape 2" descr="https://www.goodfoodrussia.com/local/templates/main/assets/img/logo-ru.svg">
            <a:extLst>
              <a:ext uri="{FF2B5EF4-FFF2-40B4-BE49-F238E27FC236}">
                <a16:creationId xmlns="" xmlns:a16="http://schemas.microsoft.com/office/drawing/2014/main" id="{15497D2E-AA71-4A3E-973B-F3C7251FA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60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5C89AF3A-3449-4367-B533-20667318EC3C}"/>
              </a:ext>
            </a:extLst>
          </p:cNvPr>
          <p:cNvSpPr/>
          <p:nvPr/>
        </p:nvSpPr>
        <p:spPr>
          <a:xfrm>
            <a:off x="-1" y="3250664"/>
            <a:ext cx="10179425" cy="1200329"/>
          </a:xfrm>
          <a:prstGeom prst="roundRect">
            <a:avLst>
              <a:gd name="adj" fmla="val 0"/>
            </a:avLst>
          </a:prstGeom>
          <a:solidFill>
            <a:srgbClr val="DAE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E566142-C79B-47EC-A1BF-483369750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46" y="0"/>
            <a:ext cx="9840954" cy="686898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E4AF739-7117-4F41-93AA-CD9F09D0F84C}"/>
              </a:ext>
            </a:extLst>
          </p:cNvPr>
          <p:cNvSpPr/>
          <p:nvPr/>
        </p:nvSpPr>
        <p:spPr>
          <a:xfrm>
            <a:off x="949698" y="1881942"/>
            <a:ext cx="7699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irce" panose="020B0502020203020203" pitchFamily="34" charset="-52"/>
                <a:ea typeface="Calibri" panose="020F0502020204030204" pitchFamily="34" charset="0"/>
              </a:rPr>
              <a:t>АО «Российский экспортный центр» совместно с Минсельхозом России реализует программу по созданию (управлению и содержанию) постоянно действующих </a:t>
            </a:r>
            <a:r>
              <a:rPr lang="ru-RU" dirty="0" err="1">
                <a:latin typeface="Circe" panose="020B0502020203020203" pitchFamily="34" charset="-52"/>
                <a:ea typeface="Calibri" panose="020F0502020204030204" pitchFamily="34" charset="0"/>
              </a:rPr>
              <a:t>дегустационно</a:t>
            </a:r>
            <a:r>
              <a:rPr lang="ru-RU" dirty="0">
                <a:latin typeface="Circe" panose="020B0502020203020203" pitchFamily="34" charset="-52"/>
                <a:ea typeface="Calibri" panose="020F0502020204030204" pitchFamily="34" charset="0"/>
              </a:rPr>
              <a:t>-демонстрационных павильонов российских продуктов питания в иностранных государствах.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573FD95-4EA9-47F1-877B-B610985BE2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 trans="0" detail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r="-3021"/>
          <a:stretch/>
        </p:blipFill>
        <p:spPr>
          <a:xfrm flipH="1">
            <a:off x="7047938" y="0"/>
            <a:ext cx="4880006" cy="6938823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51D539-CB9E-433E-99D9-AF2C13FD1664}"/>
              </a:ext>
            </a:extLst>
          </p:cNvPr>
          <p:cNvSpPr txBox="1"/>
          <p:nvPr/>
        </p:nvSpPr>
        <p:spPr>
          <a:xfrm>
            <a:off x="949698" y="3416482"/>
            <a:ext cx="5397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240B5"/>
                </a:solidFill>
                <a:latin typeface="Circe Bold" panose="020B0602020203020203" pitchFamily="34" charset="-52"/>
                <a:ea typeface="Calibri" panose="020F0502020204030204" pitchFamily="34" charset="0"/>
              </a:rPr>
              <a:t>Основная цель павильонов —</a:t>
            </a:r>
            <a:r>
              <a:rPr lang="ru-RU" dirty="0">
                <a:latin typeface="Circe" panose="020B0502020203020203" pitchFamily="34" charset="-52"/>
                <a:ea typeface="Calibri" panose="020F0502020204030204" pitchFamily="34" charset="0"/>
              </a:rPr>
              <a:t/>
            </a:r>
            <a:br>
              <a:rPr lang="ru-RU" dirty="0">
                <a:latin typeface="Circe" panose="020B0502020203020203" pitchFamily="34" charset="-52"/>
                <a:ea typeface="Calibri" panose="020F0502020204030204" pitchFamily="34" charset="0"/>
              </a:rPr>
            </a:br>
            <a:r>
              <a:rPr lang="ru-RU" dirty="0">
                <a:latin typeface="Circe" panose="020B0502020203020203" pitchFamily="34" charset="-52"/>
                <a:ea typeface="Calibri" panose="020F0502020204030204" pitchFamily="34" charset="0"/>
              </a:rPr>
              <a:t>помощь российским экспортерам в продвижении собственных товаров на внешних рынках.</a:t>
            </a:r>
            <a:endParaRPr lang="ru-RU" sz="1400" dirty="0">
              <a:latin typeface="Circe" panose="020B0502020203020203" pitchFamily="34" charset="-52"/>
              <a:ea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DBD6EC6-D563-4361-AB6D-3D5E138829ED}"/>
              </a:ext>
            </a:extLst>
          </p:cNvPr>
          <p:cNvSpPr txBox="1"/>
          <p:nvPr/>
        </p:nvSpPr>
        <p:spPr>
          <a:xfrm>
            <a:off x="949698" y="4663548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irce" panose="020B0502020203020203" pitchFamily="34" charset="-52"/>
                <a:ea typeface="Calibri" panose="020F0502020204030204" pitchFamily="34" charset="0"/>
              </a:rPr>
              <a:t>Размещение в павильоне позволяет компаниям показать собственную продукцию потенциальным покупателям, наладить b2b-контакты и повысить узнаваемость компании среди иностранных потребителей.</a:t>
            </a:r>
            <a:endParaRPr lang="ru-RU" sz="1400" dirty="0">
              <a:effectLst/>
              <a:latin typeface="Circe" panose="020B0502020203020203" pitchFamily="34" charset="-52"/>
              <a:ea typeface="Calibri" panose="020F05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46FAA996-5E02-4FFE-8D10-E8D67B50209F}"/>
              </a:ext>
            </a:extLst>
          </p:cNvPr>
          <p:cNvGrpSpPr/>
          <p:nvPr/>
        </p:nvGrpSpPr>
        <p:grpSpPr>
          <a:xfrm>
            <a:off x="1049827" y="926229"/>
            <a:ext cx="3765099" cy="371377"/>
            <a:chOff x="1062395" y="1265329"/>
            <a:chExt cx="6569558" cy="648000"/>
          </a:xfrm>
        </p:grpSpPr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1DFB9D01-F2DC-46B2-B7F1-194C77E71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B98057DD-8881-4176-9322-83FF61453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7040942-03AA-4C84-B161-64E28A598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C709C77-398C-49FA-A402-B1947B95C4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825" y="872201"/>
            <a:ext cx="756000" cy="377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79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6C8ECC2-E802-40E6-853A-E14E68ED83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1167" y="-8755"/>
            <a:ext cx="4827116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2872D5D-F30A-A000-84FD-431FC5A8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410" y="1037285"/>
            <a:ext cx="7139326" cy="365125"/>
          </a:xfrm>
        </p:spPr>
        <p:txBody>
          <a:bodyPr/>
          <a:lstStyle/>
          <a:p>
            <a:r>
              <a:rPr lang="ru-RU" b="1" dirty="0"/>
              <a:t>ПРОДУКЦИЯ АПК НА ЭКСПОРТ С НУЛЯ</a:t>
            </a:r>
          </a:p>
        </p:txBody>
      </p:sp>
      <p:sp>
        <p:nvSpPr>
          <p:cNvPr id="18" name="Подзаголовок 17">
            <a:extLst>
              <a:ext uri="{FF2B5EF4-FFF2-40B4-BE49-F238E27FC236}">
                <a16:creationId xmlns="" xmlns:a16="http://schemas.microsoft.com/office/drawing/2014/main" id="{0312527A-2957-0024-FED0-CD0A1B13D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649" y="1550427"/>
            <a:ext cx="9144000" cy="3168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404040"/>
                </a:solidFill>
              </a:rPr>
              <a:t>Что нужно, чтобы ваша компания попала в павильон?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AC96618-E376-96F5-3F9D-AEC45350B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836765DF-BE55-4609-BD67-8E11A3273E1F}"/>
              </a:ext>
            </a:extLst>
          </p:cNvPr>
          <p:cNvGrpSpPr/>
          <p:nvPr/>
        </p:nvGrpSpPr>
        <p:grpSpPr>
          <a:xfrm>
            <a:off x="8188071" y="986697"/>
            <a:ext cx="2864375" cy="282532"/>
            <a:chOff x="1062395" y="1265329"/>
            <a:chExt cx="6569558" cy="648000"/>
          </a:xfrm>
        </p:grpSpPr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6CA0CC88-6BFA-416C-A818-65AE3AEC7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7066D70A-032A-40BB-9DA7-E6B28B0D4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sp>
        <p:nvSpPr>
          <p:cNvPr id="41" name="Прямоугольник: скругленные углы 46">
            <a:extLst>
              <a:ext uri="{FF2B5EF4-FFF2-40B4-BE49-F238E27FC236}">
                <a16:creationId xmlns="" xmlns:a16="http://schemas.microsoft.com/office/drawing/2014/main" id="{197929C2-D63A-4FB6-B57F-C30FE2E5323C}"/>
              </a:ext>
            </a:extLst>
          </p:cNvPr>
          <p:cNvSpPr/>
          <p:nvPr/>
        </p:nvSpPr>
        <p:spPr>
          <a:xfrm>
            <a:off x="1068649" y="2216100"/>
            <a:ext cx="4683661" cy="1891101"/>
          </a:xfrm>
          <a:prstGeom prst="rect">
            <a:avLst/>
          </a:prstGeom>
          <a:solidFill>
            <a:schemeClr val="bg1"/>
          </a:solidFill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A83C5B78-6A22-4B9D-870A-DDF172C948BF}"/>
              </a:ext>
            </a:extLst>
          </p:cNvPr>
          <p:cNvSpPr/>
          <p:nvPr/>
        </p:nvSpPr>
        <p:spPr>
          <a:xfrm>
            <a:off x="1424092" y="2475174"/>
            <a:ext cx="43282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ru-RU" sz="1700" b="1" dirty="0">
                <a:solidFill>
                  <a:srgbClr val="023FB5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Выбрать павильон для размещения (Турция, КНР, Вьетнам, ОАЭ, Египет, КСА)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1E5A5944-9319-4B27-929F-5BCA36DD48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3" t="11320" r="10028" b="16147"/>
          <a:stretch/>
        </p:blipFill>
        <p:spPr>
          <a:xfrm flipH="1">
            <a:off x="4157640" y="3355768"/>
            <a:ext cx="525917" cy="532278"/>
          </a:xfrm>
          <a:prstGeom prst="ellipse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D51FE14-6EFD-47AF-A1D3-6010831284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15" y="3358948"/>
            <a:ext cx="532278" cy="532278"/>
          </a:xfrm>
          <a:prstGeom prst="ellipse">
            <a:avLst/>
          </a:prstGeom>
          <a:ln w="19050">
            <a:solidFill>
              <a:srgbClr val="BFBFBF"/>
            </a:solidFill>
          </a:ln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7883198E-A889-4C5C-AD00-3633651793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89" y="3358948"/>
            <a:ext cx="532278" cy="532278"/>
          </a:xfrm>
          <a:prstGeom prst="ellipse">
            <a:avLst/>
          </a:prstGeom>
          <a:ln w="19050">
            <a:solidFill>
              <a:srgbClr val="BFBFBF"/>
            </a:solidFill>
          </a:ln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6D266ABA-4EE2-4086-A97C-0BDF1786DE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63" y="3358948"/>
            <a:ext cx="532278" cy="532278"/>
          </a:xfrm>
          <a:prstGeom prst="ellipse">
            <a:avLst/>
          </a:prstGeom>
          <a:ln w="19050">
            <a:solidFill>
              <a:srgbClr val="BFBFBF"/>
            </a:solidFill>
          </a:ln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343491E0-0A84-40D3-9B12-ADE4F64E6F3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0" cstate="print"/>
          <a:srcRect l="7374" t="-14524" r="5710" b="-8696"/>
          <a:stretch/>
        </p:blipFill>
        <p:spPr>
          <a:xfrm>
            <a:off x="1479898" y="3362129"/>
            <a:ext cx="525917" cy="525917"/>
          </a:xfrm>
          <a:prstGeom prst="ellipse">
            <a:avLst/>
          </a:prstGeom>
          <a:solidFill>
            <a:srgbClr val="CB2028"/>
          </a:solidFill>
          <a:ln w="19050">
            <a:solidFill>
              <a:srgbClr val="BFBFBF"/>
            </a:solidFill>
          </a:ln>
        </p:spPr>
      </p:pic>
      <p:sp>
        <p:nvSpPr>
          <p:cNvPr id="3" name="Прямоугольный треугольник 2">
            <a:extLst>
              <a:ext uri="{FF2B5EF4-FFF2-40B4-BE49-F238E27FC236}">
                <a16:creationId xmlns="" xmlns:a16="http://schemas.microsoft.com/office/drawing/2014/main" id="{C25B3D86-7875-417F-8A6D-3EC83DF5580D}"/>
              </a:ext>
            </a:extLst>
          </p:cNvPr>
          <p:cNvSpPr/>
          <p:nvPr/>
        </p:nvSpPr>
        <p:spPr>
          <a:xfrm rot="5400000">
            <a:off x="1068648" y="2212919"/>
            <a:ext cx="709089" cy="709089"/>
          </a:xfrm>
          <a:prstGeom prst="rtTriangle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40B5"/>
              </a:solidFill>
            </a:endParaRPr>
          </a:p>
        </p:txBody>
      </p:sp>
      <p:sp>
        <p:nvSpPr>
          <p:cNvPr id="45" name="1">
            <a:extLst>
              <a:ext uri="{FF2B5EF4-FFF2-40B4-BE49-F238E27FC236}">
                <a16:creationId xmlns="" xmlns:a16="http://schemas.microsoft.com/office/drawing/2014/main" id="{6F663CD6-AF04-41C2-BD0B-8605DCF19AA9}"/>
              </a:ext>
            </a:extLst>
          </p:cNvPr>
          <p:cNvSpPr txBox="1"/>
          <p:nvPr/>
        </p:nvSpPr>
        <p:spPr>
          <a:xfrm>
            <a:off x="978284" y="2236760"/>
            <a:ext cx="583773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 b="0" cap="all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b="1" dirty="0">
                <a:latin typeface="Circe Bold" panose="020B0502020203020203" pitchFamily="34" charset="0"/>
              </a:rPr>
              <a:t>1</a:t>
            </a:r>
          </a:p>
        </p:txBody>
      </p:sp>
      <p:sp>
        <p:nvSpPr>
          <p:cNvPr id="51" name="Прямоугольник: скругленные углы 46">
            <a:extLst>
              <a:ext uri="{FF2B5EF4-FFF2-40B4-BE49-F238E27FC236}">
                <a16:creationId xmlns="" xmlns:a16="http://schemas.microsoft.com/office/drawing/2014/main" id="{D7E820EA-25DD-4937-8402-754E2F14A928}"/>
              </a:ext>
            </a:extLst>
          </p:cNvPr>
          <p:cNvSpPr/>
          <p:nvPr/>
        </p:nvSpPr>
        <p:spPr>
          <a:xfrm>
            <a:off x="6116137" y="2216100"/>
            <a:ext cx="4683661" cy="1891101"/>
          </a:xfrm>
          <a:prstGeom prst="rect">
            <a:avLst/>
          </a:prstGeom>
          <a:solidFill>
            <a:schemeClr val="bg1"/>
          </a:solidFill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606C11C7-1600-43EB-BE9C-D322A65EAE21}"/>
              </a:ext>
            </a:extLst>
          </p:cNvPr>
          <p:cNvSpPr/>
          <p:nvPr/>
        </p:nvSpPr>
        <p:spPr>
          <a:xfrm>
            <a:off x="6712594" y="2475174"/>
            <a:ext cx="4138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Подать заявку на сайте РЭЦ</a:t>
            </a:r>
          </a:p>
        </p:txBody>
      </p:sp>
      <p:sp>
        <p:nvSpPr>
          <p:cNvPr id="59" name="Прямоугольный треугольник 58">
            <a:extLst>
              <a:ext uri="{FF2B5EF4-FFF2-40B4-BE49-F238E27FC236}">
                <a16:creationId xmlns="" xmlns:a16="http://schemas.microsoft.com/office/drawing/2014/main" id="{7314013A-E5A5-413F-8652-AD86FAF4C046}"/>
              </a:ext>
            </a:extLst>
          </p:cNvPr>
          <p:cNvSpPr/>
          <p:nvPr/>
        </p:nvSpPr>
        <p:spPr>
          <a:xfrm rot="5400000">
            <a:off x="6116136" y="2212919"/>
            <a:ext cx="709089" cy="709089"/>
          </a:xfrm>
          <a:prstGeom prst="rtTriangle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40B5"/>
              </a:solidFill>
            </a:endParaRPr>
          </a:p>
        </p:txBody>
      </p:sp>
      <p:sp>
        <p:nvSpPr>
          <p:cNvPr id="60" name="1">
            <a:extLst>
              <a:ext uri="{FF2B5EF4-FFF2-40B4-BE49-F238E27FC236}">
                <a16:creationId xmlns="" xmlns:a16="http://schemas.microsoft.com/office/drawing/2014/main" id="{ABCBFC32-0882-4717-BEDE-3BD990DAC03C}"/>
              </a:ext>
            </a:extLst>
          </p:cNvPr>
          <p:cNvSpPr txBox="1"/>
          <p:nvPr/>
        </p:nvSpPr>
        <p:spPr>
          <a:xfrm>
            <a:off x="6025772" y="2236760"/>
            <a:ext cx="583773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 b="0" cap="all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b="1" dirty="0">
                <a:latin typeface="Circe Bold" panose="020B0502020203020203" pitchFamily="34" charset="0"/>
              </a:rPr>
              <a:t>2</a:t>
            </a:r>
            <a:endParaRPr b="1" dirty="0">
              <a:latin typeface="Circe Bold" panose="020B0502020203020203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0541C92F-9752-4D06-94FA-AF64E3BF1E3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63788" t="40838" r="14356" b="39743"/>
          <a:stretch/>
        </p:blipFill>
        <p:spPr>
          <a:xfrm>
            <a:off x="6765487" y="2908501"/>
            <a:ext cx="2058322" cy="110499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E4B0C6FB-D63E-434A-9F49-C8DCA6DBA2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42" y="4416623"/>
            <a:ext cx="3355007" cy="2236671"/>
          </a:xfrm>
          <a:prstGeom prst="rect">
            <a:avLst/>
          </a:prstGeom>
        </p:spPr>
      </p:pic>
      <p:sp>
        <p:nvSpPr>
          <p:cNvPr id="63" name="Прямоугольник: скругленные углы 46">
            <a:extLst>
              <a:ext uri="{FF2B5EF4-FFF2-40B4-BE49-F238E27FC236}">
                <a16:creationId xmlns="" xmlns:a16="http://schemas.microsoft.com/office/drawing/2014/main" id="{8209FB11-3031-4BB4-ACFF-B596BC037748}"/>
              </a:ext>
            </a:extLst>
          </p:cNvPr>
          <p:cNvSpPr/>
          <p:nvPr/>
        </p:nvSpPr>
        <p:spPr>
          <a:xfrm>
            <a:off x="1068649" y="4419804"/>
            <a:ext cx="4683661" cy="1891101"/>
          </a:xfrm>
          <a:prstGeom prst="rect">
            <a:avLst/>
          </a:prstGeom>
          <a:noFill/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4CAA4223-C37E-4015-8EE9-BFC5649F652B}"/>
              </a:ext>
            </a:extLst>
          </p:cNvPr>
          <p:cNvSpPr/>
          <p:nvPr/>
        </p:nvSpPr>
        <p:spPr>
          <a:xfrm>
            <a:off x="1674250" y="4678878"/>
            <a:ext cx="413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Пройти скоринг экспертной комиссии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A91819A-8EF7-41A8-9733-999B2CCA86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43" y="4416623"/>
            <a:ext cx="3818631" cy="2550025"/>
          </a:xfrm>
          <a:prstGeom prst="rect">
            <a:avLst/>
          </a:prstGeom>
        </p:spPr>
      </p:pic>
      <p:sp>
        <p:nvSpPr>
          <p:cNvPr id="70" name="Прямоугольный треугольник 69">
            <a:extLst>
              <a:ext uri="{FF2B5EF4-FFF2-40B4-BE49-F238E27FC236}">
                <a16:creationId xmlns="" xmlns:a16="http://schemas.microsoft.com/office/drawing/2014/main" id="{961A3618-01B8-4944-9195-C5B15CDAC5A7}"/>
              </a:ext>
            </a:extLst>
          </p:cNvPr>
          <p:cNvSpPr/>
          <p:nvPr/>
        </p:nvSpPr>
        <p:spPr>
          <a:xfrm rot="5400000">
            <a:off x="1068648" y="4416623"/>
            <a:ext cx="709089" cy="709089"/>
          </a:xfrm>
          <a:prstGeom prst="rtTriangle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40B5"/>
              </a:solidFill>
            </a:endParaRPr>
          </a:p>
        </p:txBody>
      </p:sp>
      <p:sp>
        <p:nvSpPr>
          <p:cNvPr id="72" name="Прямоугольник: скругленные углы 46">
            <a:extLst>
              <a:ext uri="{FF2B5EF4-FFF2-40B4-BE49-F238E27FC236}">
                <a16:creationId xmlns="" xmlns:a16="http://schemas.microsoft.com/office/drawing/2014/main" id="{1BBFC2D2-45B8-438D-A436-D50796792C33}"/>
              </a:ext>
            </a:extLst>
          </p:cNvPr>
          <p:cNvSpPr/>
          <p:nvPr/>
        </p:nvSpPr>
        <p:spPr>
          <a:xfrm>
            <a:off x="6116137" y="4419804"/>
            <a:ext cx="4683661" cy="1891101"/>
          </a:xfrm>
          <a:prstGeom prst="rect">
            <a:avLst/>
          </a:prstGeom>
          <a:noFill/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71" name="1">
            <a:extLst>
              <a:ext uri="{FF2B5EF4-FFF2-40B4-BE49-F238E27FC236}">
                <a16:creationId xmlns="" xmlns:a16="http://schemas.microsoft.com/office/drawing/2014/main" id="{66BA3049-2C21-4055-9B9B-B169E2F1935B}"/>
              </a:ext>
            </a:extLst>
          </p:cNvPr>
          <p:cNvSpPr txBox="1"/>
          <p:nvPr/>
        </p:nvSpPr>
        <p:spPr>
          <a:xfrm>
            <a:off x="978284" y="4440464"/>
            <a:ext cx="583773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 b="0" cap="all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b="1" dirty="0">
                <a:latin typeface="Circe Bold" panose="020B0502020203020203" pitchFamily="34" charset="0"/>
              </a:rPr>
              <a:t>3</a:t>
            </a:r>
            <a:endParaRPr b="1" dirty="0">
              <a:latin typeface="Circe Bold" panose="020B0502020203020203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F92BDBD2-21CB-4DD5-A4D9-C1E99FEBEECB}"/>
              </a:ext>
            </a:extLst>
          </p:cNvPr>
          <p:cNvSpPr/>
          <p:nvPr/>
        </p:nvSpPr>
        <p:spPr>
          <a:xfrm>
            <a:off x="6712594" y="4678878"/>
            <a:ext cx="413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Подписать соглашение </a:t>
            </a:r>
            <a:endParaRPr lang="en-US" b="1" dirty="0">
              <a:solidFill>
                <a:srgbClr val="023FB5"/>
              </a:solidFill>
              <a:latin typeface="Circe Bold" panose="020B0502020203020203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с РЭЦ</a:t>
            </a:r>
          </a:p>
        </p:txBody>
      </p:sp>
      <p:sp>
        <p:nvSpPr>
          <p:cNvPr id="74" name="Прямоугольный треугольник 73">
            <a:extLst>
              <a:ext uri="{FF2B5EF4-FFF2-40B4-BE49-F238E27FC236}">
                <a16:creationId xmlns="" xmlns:a16="http://schemas.microsoft.com/office/drawing/2014/main" id="{5CBDABA6-1FE3-4C3D-ADFD-2B03A4B8EFB0}"/>
              </a:ext>
            </a:extLst>
          </p:cNvPr>
          <p:cNvSpPr/>
          <p:nvPr/>
        </p:nvSpPr>
        <p:spPr>
          <a:xfrm rot="5400000">
            <a:off x="6116136" y="4416623"/>
            <a:ext cx="709089" cy="70908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40B5"/>
              </a:solidFill>
            </a:endParaRPr>
          </a:p>
        </p:txBody>
      </p:sp>
      <p:sp>
        <p:nvSpPr>
          <p:cNvPr id="75" name="1">
            <a:extLst>
              <a:ext uri="{FF2B5EF4-FFF2-40B4-BE49-F238E27FC236}">
                <a16:creationId xmlns="" xmlns:a16="http://schemas.microsoft.com/office/drawing/2014/main" id="{0AB751A8-A8C5-411F-B5ED-1DFA0CC91061}"/>
              </a:ext>
            </a:extLst>
          </p:cNvPr>
          <p:cNvSpPr txBox="1"/>
          <p:nvPr/>
        </p:nvSpPr>
        <p:spPr>
          <a:xfrm>
            <a:off x="6025772" y="4440464"/>
            <a:ext cx="583773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600" b="0" cap="all">
                <a:solidFill>
                  <a:srgbClr val="FFFFFF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</a:lstStyle>
          <a:p>
            <a:pPr algn="ctr"/>
            <a:r>
              <a:rPr lang="ru-RU" b="1" dirty="0">
                <a:latin typeface="Circe Bold" panose="020B0502020203020203" pitchFamily="34" charset="0"/>
              </a:rPr>
              <a:t>4</a:t>
            </a:r>
            <a:endParaRPr b="1" dirty="0">
              <a:latin typeface="Circe Bold" panose="020B0502020203020203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7A905B0-B873-489F-AA30-EB6B9E44C3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3190" y="947293"/>
            <a:ext cx="580773" cy="29016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6B5CEBB9-548D-4C33-9246-224CA826CF5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33" t="3288" r="16536" b="9400"/>
          <a:stretch/>
        </p:blipFill>
        <p:spPr>
          <a:xfrm>
            <a:off x="4822304" y="3350792"/>
            <a:ext cx="527163" cy="53725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1E760A6-4270-4B6F-9711-7009B03D4422}"/>
              </a:ext>
            </a:extLst>
          </p:cNvPr>
          <p:cNvSpPr/>
          <p:nvPr/>
        </p:nvSpPr>
        <p:spPr>
          <a:xfrm>
            <a:off x="1017590" y="6366949"/>
            <a:ext cx="10355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23FB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*После подачи заявки необходимо направить полный комплект </a:t>
            </a:r>
            <a:br>
              <a:rPr lang="ru-RU" sz="1200" dirty="0">
                <a:solidFill>
                  <a:srgbClr val="023FB5"/>
                </a:solidFill>
                <a:latin typeface="Circe" panose="020B0502020203020203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23FB5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документов по адресу: г. Москва, Краснопресненская набережная, д. 12, подъезд 9 </a:t>
            </a:r>
          </a:p>
        </p:txBody>
      </p:sp>
      <p:pic>
        <p:nvPicPr>
          <p:cNvPr id="1026" name="Рисунок 4" descr="image004">
            <a:extLst>
              <a:ext uri="{FF2B5EF4-FFF2-40B4-BE49-F238E27FC236}">
                <a16:creationId xmlns="" xmlns:a16="http://schemas.microsoft.com/office/drawing/2014/main" id="{8D4B16BC-5CF0-47D2-A89C-6B0667E4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386" y="3033820"/>
            <a:ext cx="1032522" cy="10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29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FC49D55-399B-46FE-A0F2-ADE6935793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07518">
            <a:off x="8196512" y="651747"/>
            <a:ext cx="3963623" cy="563121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2BF469D-EC24-0311-4F67-BE9908BEBFF8}"/>
              </a:ext>
            </a:extLst>
          </p:cNvPr>
          <p:cNvSpPr/>
          <p:nvPr/>
        </p:nvSpPr>
        <p:spPr>
          <a:xfrm>
            <a:off x="1" y="5119588"/>
            <a:ext cx="12192000" cy="785389"/>
          </a:xfrm>
          <a:prstGeom prst="rect">
            <a:avLst/>
          </a:prstGeom>
          <a:solidFill>
            <a:srgbClr val="DAE7FE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E5AF3F"/>
              </a:solidFill>
              <a:latin typeface="Circe Extra Bold" panose="020B0502020203020203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FC9FB857-5F3F-4289-83D4-E85FEB6DFA87}"/>
              </a:ext>
            </a:extLst>
          </p:cNvPr>
          <p:cNvSpPr/>
          <p:nvPr/>
        </p:nvSpPr>
        <p:spPr>
          <a:xfrm>
            <a:off x="1" y="3564693"/>
            <a:ext cx="12192000" cy="785389"/>
          </a:xfrm>
          <a:prstGeom prst="rect">
            <a:avLst/>
          </a:prstGeom>
          <a:solidFill>
            <a:srgbClr val="DAE7FE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E5AF3F"/>
              </a:solidFill>
              <a:latin typeface="Circe Extra Bold" panose="020B0502020203020203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F4C4EC6-74C2-4FF8-2276-32E88F62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67" y="1456852"/>
            <a:ext cx="10972800" cy="365125"/>
          </a:xfrm>
        </p:spPr>
        <p:txBody>
          <a:bodyPr>
            <a:noAutofit/>
          </a:bodyPr>
          <a:lstStyle/>
          <a:p>
            <a:r>
              <a:rPr lang="ru-RU" dirty="0"/>
              <a:t>ПОЗДРАВЛЯЕМ!</a:t>
            </a:r>
            <a:br>
              <a:rPr lang="ru-RU" dirty="0"/>
            </a:br>
            <a:r>
              <a:rPr lang="ru-RU" dirty="0"/>
              <a:t>ВЫ ПОПАЛИ В ЭКОСИСТЕМУ ПАВИЛЬНОВ РЭЦ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44BCC128-1052-CD5F-45F3-B5DB4927B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067" y="1980055"/>
            <a:ext cx="9144000" cy="3168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404040"/>
                </a:solidFill>
              </a:rPr>
              <a:t>Вам доступны следующие инструменты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7CAD0A4-174C-486A-95E9-3C3FC604673A}"/>
              </a:ext>
            </a:extLst>
          </p:cNvPr>
          <p:cNvSpPr/>
          <p:nvPr/>
        </p:nvSpPr>
        <p:spPr>
          <a:xfrm>
            <a:off x="1665164" y="2891008"/>
            <a:ext cx="2822681" cy="567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Размещение продукции </a:t>
            </a:r>
            <a:r>
              <a:rPr kumimoji="0" lang="en-US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/>
            </a:r>
            <a:br>
              <a:rPr kumimoji="0" lang="en-US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в павильоне на бесплатной основе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AA2649F-E92E-41C7-9F68-D8CA6525C5AE}"/>
              </a:ext>
            </a:extLst>
          </p:cNvPr>
          <p:cNvSpPr/>
          <p:nvPr/>
        </p:nvSpPr>
        <p:spPr>
          <a:xfrm>
            <a:off x="5443796" y="5242836"/>
            <a:ext cx="2737154" cy="49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Поиск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потенциальных партнеров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2A69F0C2-D2FE-4D85-A496-EF28F7B802FF}"/>
              </a:ext>
            </a:extLst>
          </p:cNvPr>
          <p:cNvSpPr/>
          <p:nvPr/>
        </p:nvSpPr>
        <p:spPr>
          <a:xfrm>
            <a:off x="9052720" y="2899770"/>
            <a:ext cx="2809352" cy="567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Консультации по требованиям ввоза образцов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3162B38-59FA-42E4-9EFD-6DCB1A76FF9E}"/>
              </a:ext>
            </a:extLst>
          </p:cNvPr>
          <p:cNvSpPr/>
          <p:nvPr/>
        </p:nvSpPr>
        <p:spPr>
          <a:xfrm>
            <a:off x="5444868" y="3674438"/>
            <a:ext cx="2737154" cy="57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Проведение промоакций </a:t>
            </a:r>
            <a:b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в популярных супермаркетах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04B27FC1-10A6-4C75-92E0-15AB647AF5E7}"/>
              </a:ext>
            </a:extLst>
          </p:cNvPr>
          <p:cNvSpPr/>
          <p:nvPr/>
        </p:nvSpPr>
        <p:spPr>
          <a:xfrm>
            <a:off x="9052719" y="4489080"/>
            <a:ext cx="2823478" cy="509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Продвижение продукции </a:t>
            </a:r>
            <a:b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на электронных площадках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E33F012-42C9-4011-B875-BF3F7FF6E30F}"/>
              </a:ext>
            </a:extLst>
          </p:cNvPr>
          <p:cNvSpPr/>
          <p:nvPr/>
        </p:nvSpPr>
        <p:spPr>
          <a:xfrm>
            <a:off x="1652281" y="3701680"/>
            <a:ext cx="2846592" cy="55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Продвижение продукции </a:t>
            </a:r>
            <a:b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3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в Интернете и социальных сетях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7518610B-6712-48A9-903A-3D588C2E5FB0}"/>
              </a:ext>
            </a:extLst>
          </p:cNvPr>
          <p:cNvSpPr/>
          <p:nvPr/>
        </p:nvSpPr>
        <p:spPr>
          <a:xfrm>
            <a:off x="9052719" y="3716050"/>
            <a:ext cx="2733917" cy="49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Бесплатная доставка образцов</a:t>
            </a:r>
            <a:b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в павильоны</a:t>
            </a:r>
            <a:endParaRPr kumimoji="0" lang="ru-RU" sz="13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rce" panose="020B0502020203020203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849842C-497E-417B-8117-86B7C1AA30CF}"/>
              </a:ext>
            </a:extLst>
          </p:cNvPr>
          <p:cNvSpPr/>
          <p:nvPr/>
        </p:nvSpPr>
        <p:spPr>
          <a:xfrm>
            <a:off x="1665164" y="4498930"/>
            <a:ext cx="2822681" cy="49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Бесплатная подготовка </a:t>
            </a:r>
            <a:b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к размещению (хранение, приемка)</a:t>
            </a:r>
            <a:endParaRPr kumimoji="0" lang="ru-RU" sz="13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rce" panose="020B0502020203020203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08F7646D-EC9A-4E77-9C8A-5450AF7B2392}"/>
              </a:ext>
            </a:extLst>
          </p:cNvPr>
          <p:cNvSpPr/>
          <p:nvPr/>
        </p:nvSpPr>
        <p:spPr>
          <a:xfrm>
            <a:off x="5444867" y="2918824"/>
            <a:ext cx="2846882" cy="49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Бесплатное размещение </a:t>
            </a:r>
            <a:b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в интернет магазине</a:t>
            </a:r>
            <a:endParaRPr kumimoji="0" lang="ru-RU" sz="13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rce" panose="020B0502020203020203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27C9667-2BEB-4EE5-A591-B3B78741DA4E}"/>
              </a:ext>
            </a:extLst>
          </p:cNvPr>
          <p:cNvSpPr/>
          <p:nvPr/>
        </p:nvSpPr>
        <p:spPr>
          <a:xfrm>
            <a:off x="1665164" y="5235298"/>
            <a:ext cx="2822681" cy="49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Актуализация информации </a:t>
            </a:r>
            <a:b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</a:b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о продукции в интернет магазине</a:t>
            </a:r>
            <a:endParaRPr kumimoji="0" lang="ru-RU" sz="13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rce" panose="020B0502020203020203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0A19243-FAC7-456C-B020-555398F69DDC}"/>
              </a:ext>
            </a:extLst>
          </p:cNvPr>
          <p:cNvSpPr/>
          <p:nvPr/>
        </p:nvSpPr>
        <p:spPr>
          <a:xfrm>
            <a:off x="5444867" y="4423170"/>
            <a:ext cx="2737154" cy="65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0B7"/>
              </a:buClr>
              <a:buSzTx/>
              <a:tabLst/>
              <a:defRPr/>
            </a:pP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  <a:sym typeface="Arial"/>
              </a:rPr>
              <a:t>Выход в торгово-розничные сети, аренда полок, перевод этикеток, маркетинговое сопровождение</a:t>
            </a:r>
            <a:endParaRPr kumimoji="0" lang="ru-RU" sz="13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rce" panose="020B0502020203020203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8971B9DA-D2F1-4054-8B73-ED9C78AE6BE0}"/>
              </a:ext>
            </a:extLst>
          </p:cNvPr>
          <p:cNvSpPr/>
          <p:nvPr/>
        </p:nvSpPr>
        <p:spPr>
          <a:xfrm>
            <a:off x="9033122" y="5242927"/>
            <a:ext cx="2984264" cy="493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Clr>
                <a:srgbClr val="0F70B7"/>
              </a:buClr>
              <a:defRPr/>
            </a:pPr>
            <a:r>
              <a:rPr lang="ru-RU" sz="1300" kern="0" dirty="0">
                <a:solidFill>
                  <a:schemeClr val="tx1"/>
                </a:solidFill>
                <a:latin typeface="Circe" panose="020B0502020203020203" pitchFamily="34" charset="0"/>
                <a:cs typeface="Arial" panose="020B0604020202020204" pitchFamily="34" charset="0"/>
              </a:rPr>
              <a:t>Регистрация продукции для ввоза </a:t>
            </a:r>
            <a:endParaRPr lang="ru-RU" sz="1300" kern="0" dirty="0">
              <a:solidFill>
                <a:schemeClr val="tx1"/>
              </a:solidFill>
              <a:latin typeface="Circe" panose="020B0502020203020203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74C5E030-1D39-4639-93BF-5E99A913C590}"/>
              </a:ext>
            </a:extLst>
          </p:cNvPr>
          <p:cNvSpPr/>
          <p:nvPr/>
        </p:nvSpPr>
        <p:spPr>
          <a:xfrm>
            <a:off x="958786" y="6011078"/>
            <a:ext cx="4614849" cy="52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CA"/>
              </a:buClr>
              <a:buSzTx/>
              <a:tabLst/>
              <a:defRPr/>
            </a:pPr>
            <a:r>
              <a:rPr kumimoji="0" lang="ru-RU" sz="15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irce Bold" panose="020B0502020203020203" pitchFamily="34" charset="0"/>
                <a:cs typeface="Arial" panose="020B0604020202020204" pitchFamily="34" charset="0"/>
                <a:sym typeface="Arial"/>
              </a:rPr>
              <a:t>Приоритет </a:t>
            </a:r>
            <a:r>
              <a:rPr kumimoji="0" lang="en-US" sz="15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irce Bold" panose="020B0502020203020203" pitchFamily="34" charset="0"/>
                <a:cs typeface="Arial" panose="020B0604020202020204" pitchFamily="34" charset="0"/>
                <a:sym typeface="Arial"/>
              </a:rPr>
              <a:t>—</a:t>
            </a:r>
            <a:r>
              <a:rPr kumimoji="0" lang="ru-RU" sz="15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irce Bold" panose="020B0502020203020203" pitchFamily="34" charset="0"/>
                <a:cs typeface="Arial" panose="020B0604020202020204" pitchFamily="34" charset="0"/>
                <a:sym typeface="Arial"/>
              </a:rPr>
              <a:t> сертификация «</a:t>
            </a:r>
            <a:r>
              <a:rPr kumimoji="0" lang="en-US" sz="15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irce Bold" panose="020B0502020203020203" pitchFamily="34" charset="0"/>
                <a:cs typeface="Arial" panose="020B0604020202020204" pitchFamily="34" charset="0"/>
                <a:sym typeface="Arial"/>
              </a:rPr>
              <a:t>Made in Russia</a:t>
            </a:r>
            <a:r>
              <a:rPr kumimoji="0" lang="ru-RU" sz="1500" b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irce Bold" panose="020B0502020203020203" pitchFamily="34" charset="0"/>
                <a:cs typeface="Arial" panose="020B0604020202020204" pitchFamily="34" charset="0"/>
                <a:sym typeface="Arial"/>
              </a:rPr>
              <a:t>»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409CD1E3-9E46-4231-B48C-2616A576A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sp>
        <p:nvSpPr>
          <p:cNvPr id="45" name="Прямоугольник: скругленные углы 46">
            <a:extLst>
              <a:ext uri="{FF2B5EF4-FFF2-40B4-BE49-F238E27FC236}">
                <a16:creationId xmlns="" xmlns:a16="http://schemas.microsoft.com/office/drawing/2014/main" id="{E2153380-4BA0-4F4B-AD4B-FF10966C24E8}"/>
              </a:ext>
            </a:extLst>
          </p:cNvPr>
          <p:cNvSpPr/>
          <p:nvPr/>
        </p:nvSpPr>
        <p:spPr>
          <a:xfrm>
            <a:off x="1029067" y="2709779"/>
            <a:ext cx="3458778" cy="3202297"/>
          </a:xfrm>
          <a:prstGeom prst="rect">
            <a:avLst/>
          </a:prstGeom>
          <a:noFill/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: скругленные углы 46">
            <a:extLst>
              <a:ext uri="{FF2B5EF4-FFF2-40B4-BE49-F238E27FC236}">
                <a16:creationId xmlns="" xmlns:a16="http://schemas.microsoft.com/office/drawing/2014/main" id="{95B290A9-E055-45B7-8C7C-1F94435D1DC7}"/>
              </a:ext>
            </a:extLst>
          </p:cNvPr>
          <p:cNvSpPr/>
          <p:nvPr/>
        </p:nvSpPr>
        <p:spPr>
          <a:xfrm>
            <a:off x="4723243" y="2709779"/>
            <a:ext cx="3458778" cy="3202297"/>
          </a:xfrm>
          <a:prstGeom prst="rect">
            <a:avLst/>
          </a:prstGeom>
          <a:noFill/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51" name="Прямоугольник: скругленные углы 46">
            <a:extLst>
              <a:ext uri="{FF2B5EF4-FFF2-40B4-BE49-F238E27FC236}">
                <a16:creationId xmlns="" xmlns:a16="http://schemas.microsoft.com/office/drawing/2014/main" id="{DDFA04A6-D3D8-40E6-8C92-AAD5A58008D1}"/>
              </a:ext>
            </a:extLst>
          </p:cNvPr>
          <p:cNvSpPr/>
          <p:nvPr/>
        </p:nvSpPr>
        <p:spPr>
          <a:xfrm>
            <a:off x="8417419" y="2709779"/>
            <a:ext cx="3458778" cy="3202297"/>
          </a:xfrm>
          <a:prstGeom prst="rect">
            <a:avLst/>
          </a:prstGeom>
          <a:noFill/>
          <a:ln>
            <a:solidFill>
              <a:srgbClr val="023FB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pic>
        <p:nvPicPr>
          <p:cNvPr id="4" name="Рисунок 3" descr="Флажок со сплошной заливкой">
            <a:extLst>
              <a:ext uri="{FF2B5EF4-FFF2-40B4-BE49-F238E27FC236}">
                <a16:creationId xmlns="" xmlns:a16="http://schemas.microsoft.com/office/drawing/2014/main" id="{B8B64E77-7EC8-41C9-8C8E-357AEFC09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97" y="2944758"/>
            <a:ext cx="323088" cy="323088"/>
          </a:xfrm>
          <a:prstGeom prst="rect">
            <a:avLst/>
          </a:prstGeom>
        </p:spPr>
      </p:pic>
      <p:pic>
        <p:nvPicPr>
          <p:cNvPr id="54" name="Рисунок 53" descr="Флажок со сплошной заливкой">
            <a:extLst>
              <a:ext uri="{FF2B5EF4-FFF2-40B4-BE49-F238E27FC236}">
                <a16:creationId xmlns="" xmlns:a16="http://schemas.microsoft.com/office/drawing/2014/main" id="{E4340BEA-B82C-4F14-96DD-B6CC0F5A2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97" y="3795150"/>
            <a:ext cx="323088" cy="323088"/>
          </a:xfrm>
          <a:prstGeom prst="rect">
            <a:avLst/>
          </a:prstGeom>
        </p:spPr>
      </p:pic>
      <p:pic>
        <p:nvPicPr>
          <p:cNvPr id="55" name="Рисунок 54" descr="Флажок со сплошной заливкой">
            <a:extLst>
              <a:ext uri="{FF2B5EF4-FFF2-40B4-BE49-F238E27FC236}">
                <a16:creationId xmlns="" xmlns:a16="http://schemas.microsoft.com/office/drawing/2014/main" id="{C4AE4FD3-E690-44D9-B2D4-1BB1F8E57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97" y="4554102"/>
            <a:ext cx="323088" cy="323088"/>
          </a:xfrm>
          <a:prstGeom prst="rect">
            <a:avLst/>
          </a:prstGeom>
        </p:spPr>
      </p:pic>
      <p:pic>
        <p:nvPicPr>
          <p:cNvPr id="56" name="Рисунок 55" descr="Флажок со сплошной заливкой">
            <a:extLst>
              <a:ext uri="{FF2B5EF4-FFF2-40B4-BE49-F238E27FC236}">
                <a16:creationId xmlns="" xmlns:a16="http://schemas.microsoft.com/office/drawing/2014/main" id="{BE9A67A9-B2CA-4EE1-8E19-C0E86A4D61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97" y="5285622"/>
            <a:ext cx="323088" cy="323088"/>
          </a:xfrm>
          <a:prstGeom prst="rect">
            <a:avLst/>
          </a:prstGeom>
        </p:spPr>
      </p:pic>
      <p:pic>
        <p:nvPicPr>
          <p:cNvPr id="59" name="Рисунок 58" descr="Флажок со сплошной заливкой">
            <a:extLst>
              <a:ext uri="{FF2B5EF4-FFF2-40B4-BE49-F238E27FC236}">
                <a16:creationId xmlns="" xmlns:a16="http://schemas.microsoft.com/office/drawing/2014/main" id="{CDEA2B8E-4E30-4177-A9BD-F29AA48E5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9993" y="2944758"/>
            <a:ext cx="323088" cy="323088"/>
          </a:xfrm>
          <a:prstGeom prst="rect">
            <a:avLst/>
          </a:prstGeom>
        </p:spPr>
      </p:pic>
      <p:pic>
        <p:nvPicPr>
          <p:cNvPr id="60" name="Рисунок 59" descr="Флажок со сплошной заливкой">
            <a:extLst>
              <a:ext uri="{FF2B5EF4-FFF2-40B4-BE49-F238E27FC236}">
                <a16:creationId xmlns="" xmlns:a16="http://schemas.microsoft.com/office/drawing/2014/main" id="{13EAEE6C-4ECD-4748-B6D7-DB13BAB86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9993" y="3795150"/>
            <a:ext cx="323088" cy="323088"/>
          </a:xfrm>
          <a:prstGeom prst="rect">
            <a:avLst/>
          </a:prstGeom>
        </p:spPr>
      </p:pic>
      <p:pic>
        <p:nvPicPr>
          <p:cNvPr id="61" name="Рисунок 60" descr="Флажок со сплошной заливкой">
            <a:extLst>
              <a:ext uri="{FF2B5EF4-FFF2-40B4-BE49-F238E27FC236}">
                <a16:creationId xmlns="" xmlns:a16="http://schemas.microsoft.com/office/drawing/2014/main" id="{3CB072EE-5414-45EA-B854-EC20A3E4C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9993" y="4554102"/>
            <a:ext cx="323088" cy="323088"/>
          </a:xfrm>
          <a:prstGeom prst="rect">
            <a:avLst/>
          </a:prstGeom>
        </p:spPr>
      </p:pic>
      <p:pic>
        <p:nvPicPr>
          <p:cNvPr id="62" name="Рисунок 61" descr="Флажок со сплошной заливкой">
            <a:extLst>
              <a:ext uri="{FF2B5EF4-FFF2-40B4-BE49-F238E27FC236}">
                <a16:creationId xmlns="" xmlns:a16="http://schemas.microsoft.com/office/drawing/2014/main" id="{CB179120-1AFD-4A97-AA55-E893B070E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9993" y="5285622"/>
            <a:ext cx="323088" cy="323088"/>
          </a:xfrm>
          <a:prstGeom prst="rect">
            <a:avLst/>
          </a:prstGeom>
        </p:spPr>
      </p:pic>
      <p:pic>
        <p:nvPicPr>
          <p:cNvPr id="63" name="Рисунок 62" descr="Флажок со сплошной заливкой">
            <a:extLst>
              <a:ext uri="{FF2B5EF4-FFF2-40B4-BE49-F238E27FC236}">
                <a16:creationId xmlns="" xmlns:a16="http://schemas.microsoft.com/office/drawing/2014/main" id="{7ADF5F7E-E006-4D00-9CB6-99A62120A6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593" y="2944758"/>
            <a:ext cx="323088" cy="323088"/>
          </a:xfrm>
          <a:prstGeom prst="rect">
            <a:avLst/>
          </a:prstGeom>
        </p:spPr>
      </p:pic>
      <p:pic>
        <p:nvPicPr>
          <p:cNvPr id="64" name="Рисунок 63" descr="Флажок со сплошной заливкой">
            <a:extLst>
              <a:ext uri="{FF2B5EF4-FFF2-40B4-BE49-F238E27FC236}">
                <a16:creationId xmlns="" xmlns:a16="http://schemas.microsoft.com/office/drawing/2014/main" id="{BE10340B-325B-4075-84FA-A738C7D49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593" y="3795150"/>
            <a:ext cx="323088" cy="323088"/>
          </a:xfrm>
          <a:prstGeom prst="rect">
            <a:avLst/>
          </a:prstGeom>
        </p:spPr>
      </p:pic>
      <p:pic>
        <p:nvPicPr>
          <p:cNvPr id="65" name="Рисунок 64" descr="Флажок со сплошной заливкой">
            <a:extLst>
              <a:ext uri="{FF2B5EF4-FFF2-40B4-BE49-F238E27FC236}">
                <a16:creationId xmlns="" xmlns:a16="http://schemas.microsoft.com/office/drawing/2014/main" id="{56EBC428-A372-4CD3-8195-1299A4EBF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593" y="4554102"/>
            <a:ext cx="323088" cy="323088"/>
          </a:xfrm>
          <a:prstGeom prst="rect">
            <a:avLst/>
          </a:prstGeom>
        </p:spPr>
      </p:pic>
      <p:pic>
        <p:nvPicPr>
          <p:cNvPr id="66" name="Рисунок 65" descr="Флажок со сплошной заливкой">
            <a:extLst>
              <a:ext uri="{FF2B5EF4-FFF2-40B4-BE49-F238E27FC236}">
                <a16:creationId xmlns="" xmlns:a16="http://schemas.microsoft.com/office/drawing/2014/main" id="{C7D3439E-CC6E-448B-BDED-98337E1C6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593" y="5285622"/>
            <a:ext cx="323088" cy="323088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9078D804-1061-41FE-8DA4-7344E5D20F6D}"/>
              </a:ext>
            </a:extLst>
          </p:cNvPr>
          <p:cNvGrpSpPr/>
          <p:nvPr/>
        </p:nvGrpSpPr>
        <p:grpSpPr>
          <a:xfrm>
            <a:off x="7988046" y="986697"/>
            <a:ext cx="2864375" cy="282532"/>
            <a:chOff x="1062395" y="1265329"/>
            <a:chExt cx="6569558" cy="648000"/>
          </a:xfrm>
        </p:grpSpPr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E482272D-0F10-4ED0-B898-8CF716609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="" xmlns:a16="http://schemas.microsoft.com/office/drawing/2014/main" id="{4A6EF7C0-660F-42A0-BA1A-EC43D8BD5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2D522F1-73EE-4C21-BF7D-AEA6DAC5E7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3165" y="947293"/>
            <a:ext cx="580773" cy="29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45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92FD1447-E401-4CFE-8596-1B5214E67549}"/>
              </a:ext>
            </a:extLst>
          </p:cNvPr>
          <p:cNvGrpSpPr/>
          <p:nvPr/>
        </p:nvGrpSpPr>
        <p:grpSpPr>
          <a:xfrm>
            <a:off x="3237349" y="630565"/>
            <a:ext cx="8324428" cy="4874737"/>
            <a:chOff x="2527538" y="621771"/>
            <a:chExt cx="8324428" cy="5372524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46EA594C-47BF-4D08-862A-D3976BB33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7538" y="621771"/>
              <a:ext cx="8324428" cy="5372524"/>
            </a:xfrm>
            <a:prstGeom prst="rect">
              <a:avLst/>
            </a:prstGeom>
          </p:spPr>
        </p:pic>
        <p:sp>
          <p:nvSpPr>
            <p:cNvPr id="23" name="Прямоугольник: скругленные углы 22">
              <a:extLst>
                <a:ext uri="{FF2B5EF4-FFF2-40B4-BE49-F238E27FC236}">
                  <a16:creationId xmlns="" xmlns:a16="http://schemas.microsoft.com/office/drawing/2014/main" id="{6450BD5F-BE40-494C-8C18-356F98D1C3D4}"/>
                </a:ext>
              </a:extLst>
            </p:cNvPr>
            <p:cNvSpPr/>
            <p:nvPr/>
          </p:nvSpPr>
          <p:spPr>
            <a:xfrm>
              <a:off x="7462151" y="4096991"/>
              <a:ext cx="811001" cy="33252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>
              <a:extLst>
                <a:ext uri="{FF2B5EF4-FFF2-40B4-BE49-F238E27FC236}">
                  <a16:creationId xmlns="" xmlns:a16="http://schemas.microsoft.com/office/drawing/2014/main" id="{E8FD1A4A-7F47-46F2-9224-5429A208C292}"/>
                </a:ext>
              </a:extLst>
            </p:cNvPr>
            <p:cNvGrpSpPr/>
            <p:nvPr/>
          </p:nvGrpSpPr>
          <p:grpSpPr>
            <a:xfrm>
              <a:off x="8764456" y="3844277"/>
              <a:ext cx="824756" cy="287674"/>
              <a:chOff x="9534461" y="3628617"/>
              <a:chExt cx="824756" cy="287674"/>
            </a:xfrm>
          </p:grpSpPr>
          <p:sp>
            <p:nvSpPr>
              <p:cNvPr id="27" name="Прямоугольник: скругленные углы 26">
                <a:extLst>
                  <a:ext uri="{FF2B5EF4-FFF2-40B4-BE49-F238E27FC236}">
                    <a16:creationId xmlns="" xmlns:a16="http://schemas.microsoft.com/office/drawing/2014/main" id="{B66C15F4-3BBF-4BE7-92CD-F387BE5FC4D2}"/>
                  </a:ext>
                </a:extLst>
              </p:cNvPr>
              <p:cNvSpPr/>
              <p:nvPr/>
            </p:nvSpPr>
            <p:spPr>
              <a:xfrm>
                <a:off x="9676707" y="3722294"/>
                <a:ext cx="639651" cy="15524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 descr="Маркер">
                <a:extLst>
                  <a:ext uri="{FF2B5EF4-FFF2-40B4-BE49-F238E27FC236}">
                    <a16:creationId xmlns="" xmlns:a16="http://schemas.microsoft.com/office/drawing/2014/main" id="{9DFA7E24-165B-4C95-B9B8-57B7F8F36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34461" y="3628617"/>
                <a:ext cx="287674" cy="287674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4C12EA97-41CF-4844-A766-B49B4744A361}"/>
                  </a:ext>
                </a:extLst>
              </p:cNvPr>
              <p:cNvSpPr txBox="1"/>
              <p:nvPr/>
            </p:nvSpPr>
            <p:spPr>
              <a:xfrm>
                <a:off x="9779277" y="3786761"/>
                <a:ext cx="579940" cy="1036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r>
                  <a:rPr lang="ru-RU" sz="1000" dirty="0">
                    <a:latin typeface="Circe Bold" panose="020B0602020203020203" pitchFamily="34" charset="-52"/>
                  </a:rPr>
                  <a:t>Вьетнам</a:t>
                </a:r>
              </a:p>
            </p:txBody>
          </p:sp>
        </p:grpSp>
        <p:grpSp>
          <p:nvGrpSpPr>
            <p:cNvPr id="69" name="Группа 68">
              <a:extLst>
                <a:ext uri="{FF2B5EF4-FFF2-40B4-BE49-F238E27FC236}">
                  <a16:creationId xmlns="" xmlns:a16="http://schemas.microsoft.com/office/drawing/2014/main" id="{5571E223-525E-4396-AD7F-2D8B4486F6F8}"/>
                </a:ext>
              </a:extLst>
            </p:cNvPr>
            <p:cNvGrpSpPr/>
            <p:nvPr/>
          </p:nvGrpSpPr>
          <p:grpSpPr>
            <a:xfrm>
              <a:off x="6801783" y="3453673"/>
              <a:ext cx="947278" cy="438115"/>
              <a:chOff x="7904484" y="3278737"/>
              <a:chExt cx="947278" cy="438115"/>
            </a:xfrm>
          </p:grpSpPr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="" xmlns:a16="http://schemas.microsoft.com/office/drawing/2014/main" id="{BD694836-7E63-426F-9323-EE34EDE24756}"/>
                  </a:ext>
                </a:extLst>
              </p:cNvPr>
              <p:cNvSpPr/>
              <p:nvPr/>
            </p:nvSpPr>
            <p:spPr>
              <a:xfrm>
                <a:off x="8169880" y="3278737"/>
                <a:ext cx="681882" cy="166862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>
                    <a:solidFill>
                      <a:schemeClr val="tx1"/>
                    </a:solidFill>
                    <a:latin typeface="Circe Bold" panose="020B0602020203020203" pitchFamily="34" charset="-52"/>
                  </a:rPr>
                  <a:t>Турция</a:t>
                </a:r>
              </a:p>
            </p:txBody>
          </p:sp>
          <p:sp>
            <p:nvSpPr>
              <p:cNvPr id="31" name="Прямоугольник: скругленные углы 30">
                <a:extLst>
                  <a:ext uri="{FF2B5EF4-FFF2-40B4-BE49-F238E27FC236}">
                    <a16:creationId xmlns="" xmlns:a16="http://schemas.microsoft.com/office/drawing/2014/main" id="{1D855249-8B43-483B-B787-EC396DF4C23F}"/>
                  </a:ext>
                </a:extLst>
              </p:cNvPr>
              <p:cNvSpPr/>
              <p:nvPr/>
            </p:nvSpPr>
            <p:spPr>
              <a:xfrm>
                <a:off x="8046730" y="3522854"/>
                <a:ext cx="604988" cy="15524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" name="Рисунок 31" descr="Маркер">
                <a:extLst>
                  <a:ext uri="{FF2B5EF4-FFF2-40B4-BE49-F238E27FC236}">
                    <a16:creationId xmlns="" xmlns:a16="http://schemas.microsoft.com/office/drawing/2014/main" id="{D8B71894-3EA0-4E7E-A74A-7980E26C1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4484" y="3429178"/>
                <a:ext cx="287674" cy="287674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B6003685-07FB-4022-AF5B-96A416998A0E}"/>
                  </a:ext>
                </a:extLst>
              </p:cNvPr>
              <p:cNvSpPr txBox="1"/>
              <p:nvPr/>
            </p:nvSpPr>
            <p:spPr>
              <a:xfrm>
                <a:off x="8149585" y="3504743"/>
                <a:ext cx="454818" cy="182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r>
                  <a:rPr lang="ru-RU" sz="1000" dirty="0">
                    <a:latin typeface="Circe Bold" panose="020B0602020203020203" pitchFamily="34" charset="-52"/>
                  </a:rPr>
                  <a:t>Египет</a:t>
                </a:r>
              </a:p>
            </p:txBody>
          </p:sp>
        </p:grpSp>
        <p:grpSp>
          <p:nvGrpSpPr>
            <p:cNvPr id="68" name="Группа 67">
              <a:extLst>
                <a:ext uri="{FF2B5EF4-FFF2-40B4-BE49-F238E27FC236}">
                  <a16:creationId xmlns="" xmlns:a16="http://schemas.microsoft.com/office/drawing/2014/main" id="{38C3085D-E18B-40CB-9D4D-9145D1AC7D0D}"/>
                </a:ext>
              </a:extLst>
            </p:cNvPr>
            <p:cNvGrpSpPr/>
            <p:nvPr/>
          </p:nvGrpSpPr>
          <p:grpSpPr>
            <a:xfrm>
              <a:off x="7473673" y="3802176"/>
              <a:ext cx="640320" cy="287674"/>
              <a:chOff x="8294191" y="3622768"/>
              <a:chExt cx="640320" cy="287674"/>
            </a:xfrm>
          </p:grpSpPr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="" xmlns:a16="http://schemas.microsoft.com/office/drawing/2014/main" id="{85F18F65-B2B8-4A40-B992-2F1D68989C06}"/>
                  </a:ext>
                </a:extLst>
              </p:cNvPr>
              <p:cNvSpPr/>
              <p:nvPr/>
            </p:nvSpPr>
            <p:spPr>
              <a:xfrm>
                <a:off x="8436438" y="3716444"/>
                <a:ext cx="498073" cy="15524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 descr="Маркер">
                <a:extLst>
                  <a:ext uri="{FF2B5EF4-FFF2-40B4-BE49-F238E27FC236}">
                    <a16:creationId xmlns="" xmlns:a16="http://schemas.microsoft.com/office/drawing/2014/main" id="{34E52369-79C4-4277-BAB1-2E8736390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294191" y="3622768"/>
                <a:ext cx="287674" cy="287674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F42FFEB1-84D7-47AC-BBC2-CA8DA2168470}"/>
                  </a:ext>
                </a:extLst>
              </p:cNvPr>
              <p:cNvSpPr txBox="1"/>
              <p:nvPr/>
            </p:nvSpPr>
            <p:spPr>
              <a:xfrm>
                <a:off x="8536976" y="3742900"/>
                <a:ext cx="356815" cy="1424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r>
                  <a:rPr lang="ru-RU" sz="1000" dirty="0">
                    <a:latin typeface="Circe Bold" panose="020B0602020203020203" pitchFamily="34" charset="-52"/>
                  </a:rPr>
                  <a:t>ОАЭ</a:t>
                </a:r>
              </a:p>
            </p:txBody>
          </p:sp>
        </p:grpSp>
        <p:grpSp>
          <p:nvGrpSpPr>
            <p:cNvPr id="65" name="Группа 64">
              <a:extLst>
                <a:ext uri="{FF2B5EF4-FFF2-40B4-BE49-F238E27FC236}">
                  <a16:creationId xmlns="" xmlns:a16="http://schemas.microsoft.com/office/drawing/2014/main" id="{CDE90D6E-58A1-432F-88B8-63D4AA559C54}"/>
                </a:ext>
              </a:extLst>
            </p:cNvPr>
            <p:cNvGrpSpPr/>
            <p:nvPr/>
          </p:nvGrpSpPr>
          <p:grpSpPr>
            <a:xfrm>
              <a:off x="8628279" y="3124815"/>
              <a:ext cx="722186" cy="287674"/>
              <a:chOff x="9580023" y="3079793"/>
              <a:chExt cx="722186" cy="287674"/>
            </a:xfrm>
          </p:grpSpPr>
          <p:sp>
            <p:nvSpPr>
              <p:cNvPr id="39" name="Прямоугольник: скругленные углы 38">
                <a:extLst>
                  <a:ext uri="{FF2B5EF4-FFF2-40B4-BE49-F238E27FC236}">
                    <a16:creationId xmlns="" xmlns:a16="http://schemas.microsoft.com/office/drawing/2014/main" id="{9210080B-0B6F-4D8A-9EB4-223AF71E7177}"/>
                  </a:ext>
                </a:extLst>
              </p:cNvPr>
              <p:cNvSpPr/>
              <p:nvPr/>
            </p:nvSpPr>
            <p:spPr>
              <a:xfrm>
                <a:off x="9722269" y="3173472"/>
                <a:ext cx="579940" cy="15524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 descr="Маркер">
                <a:extLst>
                  <a:ext uri="{FF2B5EF4-FFF2-40B4-BE49-F238E27FC236}">
                    <a16:creationId xmlns="" xmlns:a16="http://schemas.microsoft.com/office/drawing/2014/main" id="{DA4D5F29-9039-47FC-B00A-2FA4350FD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80023" y="3079793"/>
                <a:ext cx="287674" cy="287674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21ABDD84-F042-41F6-9D4C-3D73F000C66B}"/>
                  </a:ext>
                </a:extLst>
              </p:cNvPr>
              <p:cNvSpPr txBox="1"/>
              <p:nvPr/>
            </p:nvSpPr>
            <p:spPr>
              <a:xfrm>
                <a:off x="9826488" y="3186172"/>
                <a:ext cx="440896" cy="155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noAutofit/>
              </a:bodyPr>
              <a:lstStyle/>
              <a:p>
                <a:r>
                  <a:rPr lang="ru-RU" sz="1000" dirty="0">
                    <a:latin typeface="Circe Bold" panose="020B0602020203020203" pitchFamily="34" charset="-52"/>
                  </a:rPr>
                  <a:t>Китай</a:t>
                </a:r>
              </a:p>
            </p:txBody>
          </p:sp>
        </p:grpSp>
      </p:grp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952A0A-6228-4410-A65E-9B2ABBA0CA82}"/>
              </a:ext>
            </a:extLst>
          </p:cNvPr>
          <p:cNvSpPr/>
          <p:nvPr/>
        </p:nvSpPr>
        <p:spPr>
          <a:xfrm>
            <a:off x="-9621" y="-8755"/>
            <a:ext cx="7229761" cy="6858000"/>
          </a:xfrm>
          <a:prstGeom prst="rect">
            <a:avLst/>
          </a:prstGeom>
          <a:gradFill>
            <a:gsLst>
              <a:gs pos="17000">
                <a:schemeClr val="bg1">
                  <a:alpha val="0"/>
                </a:schemeClr>
              </a:gs>
              <a:gs pos="63000">
                <a:schemeClr val="bg1">
                  <a:alpha val="96000"/>
                </a:schemeClr>
              </a:gs>
            </a:gsLst>
            <a:lin ang="12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65">
            <a:extLst>
              <a:ext uri="{FF2B5EF4-FFF2-40B4-BE49-F238E27FC236}">
                <a16:creationId xmlns="" xmlns:a16="http://schemas.microsoft.com/office/drawing/2014/main" id="{F8D75994-0F35-24F5-6EAD-E416C838E50A}"/>
              </a:ext>
            </a:extLst>
          </p:cNvPr>
          <p:cNvSpPr/>
          <p:nvPr/>
        </p:nvSpPr>
        <p:spPr>
          <a:xfrm>
            <a:off x="-5760" y="2323162"/>
            <a:ext cx="6100626" cy="1875234"/>
          </a:xfrm>
          <a:prstGeom prst="rect">
            <a:avLst/>
          </a:prstGeom>
          <a:solidFill>
            <a:srgbClr val="DAE7FE">
              <a:alpha val="28642"/>
            </a:srgbClr>
          </a:solidFill>
          <a:ln>
            <a:solidFill>
              <a:srgbClr val="DAE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atin typeface="Circe" panose="020B0502020203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4C210F-6571-464F-9D75-C81B6E2048BF}"/>
              </a:ext>
            </a:extLst>
          </p:cNvPr>
          <p:cNvSpPr txBox="1"/>
          <p:nvPr/>
        </p:nvSpPr>
        <p:spPr>
          <a:xfrm>
            <a:off x="1623160" y="2569930"/>
            <a:ext cx="1186956" cy="14526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r>
              <a:rPr lang="ru-RU" dirty="0">
                <a:solidFill>
                  <a:srgbClr val="023FB5"/>
                </a:solidFill>
                <a:latin typeface="Circe Extra Bold" panose="020B0802020203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КИТАЙ</a:t>
            </a:r>
          </a:p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r>
              <a:rPr lang="ru-RU" dirty="0">
                <a:solidFill>
                  <a:srgbClr val="023FB5"/>
                </a:solidFill>
                <a:latin typeface="Circe Extra Bold" panose="020B0802020203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ВЬЕТНАМ</a:t>
            </a:r>
          </a:p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r>
              <a:rPr lang="ru-RU" dirty="0">
                <a:solidFill>
                  <a:srgbClr val="023FB5"/>
                </a:solidFill>
                <a:latin typeface="Circe Extra Bold" panose="020B0802020203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ОАЭ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2875871-51A3-441B-829E-60F0604CE30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8707" y="2395161"/>
            <a:ext cx="462641" cy="462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EC78929C-9425-415C-A5DD-798A68A038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07" y="2960470"/>
            <a:ext cx="462641" cy="462641"/>
          </a:xfrm>
          <a:prstGeom prst="rect">
            <a:avLst/>
          </a:prstGeom>
        </p:spPr>
      </p:pic>
      <p:pic>
        <p:nvPicPr>
          <p:cNvPr id="55" name="Picture 2" descr="C:\Users\pankratova\Downloads\united-arab-emirates.png">
            <a:extLst>
              <a:ext uri="{FF2B5EF4-FFF2-40B4-BE49-F238E27FC236}">
                <a16:creationId xmlns="" xmlns:a16="http://schemas.microsoft.com/office/drawing/2014/main" id="{3EF57BD3-7EE1-4257-922D-77AE63A0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95" y="3542518"/>
            <a:ext cx="443464" cy="443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860A8A49-64A9-4CC5-AA19-BEACFF572C2C}"/>
              </a:ext>
            </a:extLst>
          </p:cNvPr>
          <p:cNvGrpSpPr/>
          <p:nvPr/>
        </p:nvGrpSpPr>
        <p:grpSpPr>
          <a:xfrm>
            <a:off x="3306269" y="2396885"/>
            <a:ext cx="443464" cy="443464"/>
            <a:chOff x="263741" y="6167668"/>
            <a:chExt cx="443464" cy="443464"/>
          </a:xfrm>
        </p:grpSpPr>
        <p:pic>
          <p:nvPicPr>
            <p:cNvPr id="57" name="Picture 2" descr="C:\Users\pankratova\Downloads\united-arab-emirates.png">
              <a:extLst>
                <a:ext uri="{FF2B5EF4-FFF2-40B4-BE49-F238E27FC236}">
                  <a16:creationId xmlns="" xmlns:a16="http://schemas.microsoft.com/office/drawing/2014/main" id="{070B304C-FD7D-436B-9203-09BCFA2B9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41" y="6167668"/>
              <a:ext cx="443464" cy="4434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Рисунок 57">
              <a:extLst>
                <a:ext uri="{FF2B5EF4-FFF2-40B4-BE49-F238E27FC236}">
                  <a16:creationId xmlns="" xmlns:a16="http://schemas.microsoft.com/office/drawing/2014/main" id="{588AA7C0-2257-4BCC-93DE-DA022F1CE79E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3022" y="6199443"/>
              <a:ext cx="288000" cy="288000"/>
            </a:xfrm>
            <a:prstGeom prst="ellipse">
              <a:avLst/>
            </a:prstGeom>
            <a:ln w="19050">
              <a:solidFill>
                <a:srgbClr val="BFBFBF"/>
              </a:solidFill>
            </a:ln>
          </p:spPr>
        </p:pic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67AB8A94-106C-490C-8647-3C08BA67261F}"/>
              </a:ext>
            </a:extLst>
          </p:cNvPr>
          <p:cNvGrpSpPr/>
          <p:nvPr/>
        </p:nvGrpSpPr>
        <p:grpSpPr>
          <a:xfrm>
            <a:off x="3306269" y="2947933"/>
            <a:ext cx="443464" cy="443464"/>
            <a:chOff x="530930" y="5339996"/>
            <a:chExt cx="443464" cy="443464"/>
          </a:xfrm>
        </p:grpSpPr>
        <p:pic>
          <p:nvPicPr>
            <p:cNvPr id="62" name="Picture 2" descr="C:\Users\pankratova\Downloads\united-arab-emirates.png">
              <a:extLst>
                <a:ext uri="{FF2B5EF4-FFF2-40B4-BE49-F238E27FC236}">
                  <a16:creationId xmlns="" xmlns:a16="http://schemas.microsoft.com/office/drawing/2014/main" id="{9F88AF8B-0DB2-443F-8F28-9AD0B1691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30" y="5339996"/>
              <a:ext cx="443464" cy="4434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3DBEF8A1-7270-46C7-A289-5FA198A16F3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1" cstate="print"/>
            <a:srcRect l="7374" t="-14524" r="5710" b="-8696"/>
            <a:stretch/>
          </p:blipFill>
          <p:spPr>
            <a:xfrm>
              <a:off x="605964" y="5368718"/>
              <a:ext cx="288693" cy="288693"/>
            </a:xfrm>
            <a:prstGeom prst="ellipse">
              <a:avLst/>
            </a:prstGeom>
            <a:solidFill>
              <a:srgbClr val="CB2028"/>
            </a:solidFill>
          </p:spPr>
        </p:pic>
      </p:grpSp>
      <p:grpSp>
        <p:nvGrpSpPr>
          <p:cNvPr id="71" name="Группа 70">
            <a:extLst>
              <a:ext uri="{FF2B5EF4-FFF2-40B4-BE49-F238E27FC236}">
                <a16:creationId xmlns="" xmlns:a16="http://schemas.microsoft.com/office/drawing/2014/main" id="{49AE812C-B3DD-48A0-AE97-B8763D79909D}"/>
              </a:ext>
            </a:extLst>
          </p:cNvPr>
          <p:cNvGrpSpPr/>
          <p:nvPr/>
        </p:nvGrpSpPr>
        <p:grpSpPr>
          <a:xfrm>
            <a:off x="3303917" y="3539367"/>
            <a:ext cx="443464" cy="443464"/>
            <a:chOff x="530930" y="5339996"/>
            <a:chExt cx="443464" cy="443464"/>
          </a:xfrm>
        </p:grpSpPr>
        <p:pic>
          <p:nvPicPr>
            <p:cNvPr id="72" name="Picture 2" descr="C:\Users\pankratova\Downloads\united-arab-emirates.png">
              <a:extLst>
                <a:ext uri="{FF2B5EF4-FFF2-40B4-BE49-F238E27FC236}">
                  <a16:creationId xmlns="" xmlns:a16="http://schemas.microsoft.com/office/drawing/2014/main" id="{371DC779-26D0-494B-AB1B-7C46AAAC7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30" y="5339996"/>
              <a:ext cx="443464" cy="4434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Рисунок 72">
              <a:extLst>
                <a:ext uri="{FF2B5EF4-FFF2-40B4-BE49-F238E27FC236}">
                  <a16:creationId xmlns="" xmlns:a16="http://schemas.microsoft.com/office/drawing/2014/main" id="{BDABD2A5-B04A-4EAC-A8F9-BA5D4186EE3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61" y="5370995"/>
              <a:ext cx="327240" cy="282600"/>
            </a:xfrm>
            <a:prstGeom prst="ellipse">
              <a:avLst/>
            </a:prstGeom>
            <a:solidFill>
              <a:srgbClr val="CB2028"/>
            </a:solidFill>
          </p:spPr>
        </p:pic>
      </p:grp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2A29679-EE1B-4652-AB94-3DC35D6E2F52}"/>
              </a:ext>
            </a:extLst>
          </p:cNvPr>
          <p:cNvSpPr txBox="1"/>
          <p:nvPr/>
        </p:nvSpPr>
        <p:spPr>
          <a:xfrm>
            <a:off x="8234942" y="3990156"/>
            <a:ext cx="710385" cy="10303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ru-RU" sz="1000" dirty="0">
                <a:latin typeface="Circe Bold" panose="020B0602020203020203" pitchFamily="34" charset="-52"/>
              </a:rPr>
              <a:t>Саудовская Аравия</a:t>
            </a:r>
          </a:p>
        </p:txBody>
      </p:sp>
      <p:sp>
        <p:nvSpPr>
          <p:cNvPr id="83" name="Скругленный прямоугольник 82">
            <a:extLst>
              <a:ext uri="{FF2B5EF4-FFF2-40B4-BE49-F238E27FC236}">
                <a16:creationId xmlns="" xmlns:a16="http://schemas.microsoft.com/office/drawing/2014/main" id="{5C08DFAD-6B8D-4719-8E05-AE429D20AA53}"/>
              </a:ext>
            </a:extLst>
          </p:cNvPr>
          <p:cNvSpPr/>
          <p:nvPr/>
        </p:nvSpPr>
        <p:spPr>
          <a:xfrm>
            <a:off x="1148598" y="5470831"/>
            <a:ext cx="5182768" cy="576000"/>
          </a:xfrm>
          <a:prstGeom prst="rect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Скругленный прямоугольник 83">
            <a:extLst>
              <a:ext uri="{FF2B5EF4-FFF2-40B4-BE49-F238E27FC236}">
                <a16:creationId xmlns="" xmlns:a16="http://schemas.microsoft.com/office/drawing/2014/main" id="{5F475F9A-B3AE-419F-98CB-ED5A61F23B26}"/>
              </a:ext>
            </a:extLst>
          </p:cNvPr>
          <p:cNvSpPr/>
          <p:nvPr/>
        </p:nvSpPr>
        <p:spPr>
          <a:xfrm>
            <a:off x="6957583" y="4764124"/>
            <a:ext cx="4731924" cy="576000"/>
          </a:xfrm>
          <a:prstGeom prst="rect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="" xmlns:a16="http://schemas.microsoft.com/office/drawing/2014/main" id="{5F90A223-322F-4E66-8BB3-E9E5FE293088}"/>
              </a:ext>
            </a:extLst>
          </p:cNvPr>
          <p:cNvSpPr/>
          <p:nvPr/>
        </p:nvSpPr>
        <p:spPr>
          <a:xfrm>
            <a:off x="1148596" y="4764124"/>
            <a:ext cx="5182770" cy="576000"/>
          </a:xfrm>
          <a:prstGeom prst="rect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38D02C8F-B2F1-4875-BC6C-6039145F5BE1}"/>
              </a:ext>
            </a:extLst>
          </p:cNvPr>
          <p:cNvSpPr/>
          <p:nvPr/>
        </p:nvSpPr>
        <p:spPr>
          <a:xfrm>
            <a:off x="1615936" y="4808140"/>
            <a:ext cx="3829360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1588-1, office 328-2, Qingpu</a:t>
            </a:r>
            <a:r>
              <a:rPr lang="en-US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District</a:t>
            </a:r>
            <a:r>
              <a:rPr lang="ru-RU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Zhu Guang</a:t>
            </a:r>
            <a:r>
              <a:rPr lang="en-US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L</a:t>
            </a:r>
            <a:r>
              <a:rPr lang="ru-RU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u Street</a:t>
            </a:r>
            <a:r>
              <a:rPr lang="en-US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Шанхай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КНР. Площадь - 148 м</a:t>
            </a:r>
            <a:r>
              <a:rPr lang="ru-RU" sz="1400" b="1" baseline="30000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49E07B5E-D6B9-4314-B84F-ABDA3EB5759A}"/>
              </a:ext>
            </a:extLst>
          </p:cNvPr>
          <p:cNvSpPr/>
          <p:nvPr/>
        </p:nvSpPr>
        <p:spPr>
          <a:xfrm>
            <a:off x="1633858" y="5497221"/>
            <a:ext cx="4053739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№ 1,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Phu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Huu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Bo De, Long Bien District, 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Ханой, Вьетнам. Площадь - 428 м</a:t>
            </a:r>
            <a:r>
              <a:rPr lang="ru-RU" sz="1400" b="1" baseline="30000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8FCD4A0E-E766-4EB5-940D-9463A68F8C8B}"/>
              </a:ext>
            </a:extLst>
          </p:cNvPr>
          <p:cNvSpPr/>
          <p:nvPr/>
        </p:nvSpPr>
        <p:spPr>
          <a:xfrm>
            <a:off x="7404474" y="4808140"/>
            <a:ext cx="4191273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Al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Badaa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285C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Al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Wasl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Road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Jumeirah 1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endParaRPr lang="en-US" sz="1400" b="1" dirty="0">
              <a:solidFill>
                <a:schemeClr val="bg1"/>
              </a:solidFill>
              <a:latin typeface="Circe Bold" panose="020B0502020203020203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Дубай, ОАЭ.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Площадь - 250 м</a:t>
            </a:r>
            <a:r>
              <a:rPr lang="ru-RU" sz="1400" b="1" baseline="30000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A5BD7B55-0086-48C6-831A-7109D89343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4" y="4764124"/>
            <a:ext cx="576000" cy="576000"/>
          </a:xfrm>
          <a:prstGeom prst="ellipse">
            <a:avLst/>
          </a:prstGeom>
          <a:solidFill>
            <a:srgbClr val="ED1C24"/>
          </a:solidFill>
          <a:ln w="28575">
            <a:solidFill>
              <a:schemeClr val="bg1"/>
            </a:solidFill>
          </a:ln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FFF6BC20-7EC2-4F53-B442-0103C1B6F1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73" y="5470831"/>
            <a:ext cx="576000" cy="576000"/>
          </a:xfrm>
          <a:prstGeom prst="ellipse">
            <a:avLst/>
          </a:prstGeom>
          <a:solidFill>
            <a:srgbClr val="ED1C24"/>
          </a:solidFill>
          <a:ln w="28575">
            <a:solidFill>
              <a:schemeClr val="bg1"/>
            </a:solidFill>
          </a:ln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C02FDB7D-60B4-4CF3-8B33-3270A8F326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99" y="4764124"/>
            <a:ext cx="576000" cy="576000"/>
          </a:xfrm>
          <a:prstGeom prst="ellipse">
            <a:avLst/>
          </a:prstGeom>
          <a:solidFill>
            <a:srgbClr val="ED1C24"/>
          </a:solidFill>
          <a:ln w="28575">
            <a:solidFill>
              <a:schemeClr val="bg1"/>
            </a:solidFill>
          </a:ln>
        </p:spPr>
      </p:pic>
      <p:sp>
        <p:nvSpPr>
          <p:cNvPr id="92" name="Скругленный прямоугольник 91">
            <a:extLst>
              <a:ext uri="{FF2B5EF4-FFF2-40B4-BE49-F238E27FC236}">
                <a16:creationId xmlns="" xmlns:a16="http://schemas.microsoft.com/office/drawing/2014/main" id="{8B1E0D10-6351-408F-B81B-9DE07B371563}"/>
              </a:ext>
            </a:extLst>
          </p:cNvPr>
          <p:cNvSpPr/>
          <p:nvPr/>
        </p:nvSpPr>
        <p:spPr>
          <a:xfrm>
            <a:off x="6912613" y="5470831"/>
            <a:ext cx="4776894" cy="576000"/>
          </a:xfrm>
          <a:prstGeom prst="rect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3D5C8C37-82A2-4661-956E-B8ACFD39B403}"/>
              </a:ext>
            </a:extLst>
          </p:cNvPr>
          <p:cNvPicPr>
            <a:picLocks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50" t="7880" r="6362" b="12590"/>
          <a:stretch/>
        </p:blipFill>
        <p:spPr>
          <a:xfrm flipH="1">
            <a:off x="6568229" y="5439517"/>
            <a:ext cx="642314" cy="638628"/>
          </a:xfrm>
          <a:prstGeom prst="ellipse">
            <a:avLst/>
          </a:prstGeom>
          <a:effectLst/>
        </p:spPr>
      </p:pic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638416E4-B21F-43E1-B65E-17A7D6DB4A7F}"/>
              </a:ext>
            </a:extLst>
          </p:cNvPr>
          <p:cNvSpPr/>
          <p:nvPr/>
        </p:nvSpPr>
        <p:spPr>
          <a:xfrm>
            <a:off x="7257800" y="5497221"/>
            <a:ext cx="443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16,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omarat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Al-Obour, Salah Salem,  Heliopolis, </a:t>
            </a:r>
          </a:p>
          <a:p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Каир, Египет. Площадь - 22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м</a:t>
            </a:r>
            <a:r>
              <a:rPr lang="ru-RU" sz="1400" b="1" baseline="30000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734951-C26B-ED20-B3E3-6FCE5899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96" y="1480281"/>
            <a:ext cx="10972800" cy="365125"/>
          </a:xfrm>
        </p:spPr>
        <p:txBody>
          <a:bodyPr/>
          <a:lstStyle/>
          <a:p>
            <a:r>
              <a:rPr lang="ru-RU" altLang="ru-RU" dirty="0"/>
              <a:t>ЛОКАЦИИ,</a:t>
            </a:r>
            <a:br>
              <a:rPr lang="ru-RU" altLang="ru-RU" dirty="0"/>
            </a:br>
            <a:r>
              <a:rPr lang="ru-RU" altLang="ru-RU" dirty="0"/>
              <a:t>В КОТОРЫХ ВЫ МОЖЕТЕ РАЗМЕСТИТЬСЯ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AF2F9DFB-A035-C403-44B4-689637DB2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15" y="1886785"/>
            <a:ext cx="9144000" cy="3168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404040"/>
                </a:solidFill>
              </a:rPr>
              <a:t>Павильоны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CEDBF54-5794-C0FE-5100-998ED5A8E2D1}"/>
              </a:ext>
            </a:extLst>
          </p:cNvPr>
          <p:cNvSpPr txBox="1"/>
          <p:nvPr/>
        </p:nvSpPr>
        <p:spPr>
          <a:xfrm>
            <a:off x="3876028" y="2569929"/>
            <a:ext cx="1756557" cy="23900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r>
              <a:rPr lang="ru-RU" dirty="0">
                <a:solidFill>
                  <a:srgbClr val="023FB5"/>
                </a:solidFill>
                <a:latin typeface="Circe Extra Bold" panose="020B0802020203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ЕГИПЕТ</a:t>
            </a:r>
          </a:p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r>
              <a:rPr lang="ru-RU" dirty="0">
                <a:solidFill>
                  <a:srgbClr val="023FB5"/>
                </a:solidFill>
                <a:latin typeface="Circe Extra Bold" panose="020B0802020203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ТУРЦИЯ</a:t>
            </a:r>
          </a:p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r>
              <a:rPr lang="ru-RU" dirty="0">
                <a:solidFill>
                  <a:srgbClr val="023FB5"/>
                </a:solidFill>
                <a:latin typeface="Circe Extra Bold" panose="020B0802020203020203" pitchFamily="34" charset="-52"/>
                <a:ea typeface="Tahoma" panose="020B0604030504040204" pitchFamily="34" charset="0"/>
                <a:cs typeface="Tahoma" panose="020B0604030504040204" pitchFamily="34" charset="0"/>
              </a:rPr>
              <a:t>САУДОВСКАЯ АРАВИЯ</a:t>
            </a:r>
          </a:p>
          <a:p>
            <a:pPr defTabSz="684683">
              <a:lnSpc>
                <a:spcPts val="1800"/>
              </a:lnSpc>
              <a:spcAft>
                <a:spcPts val="2400"/>
              </a:spcAft>
              <a:buClr>
                <a:srgbClr val="2C73B8"/>
              </a:buClr>
              <a:buSzPct val="140000"/>
              <a:defRPr/>
            </a:pPr>
            <a:endParaRPr lang="ru-RU" dirty="0">
              <a:solidFill>
                <a:srgbClr val="023FB5"/>
              </a:solidFill>
              <a:latin typeface="Circe Extra Bold" panose="020B0802020203020203" pitchFamily="3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99027931-A390-419E-BB58-08DDF3DC3B9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="" xmlns:a16="http://schemas.microsoft.com/office/drawing/2014/main" id="{E06FCD6B-23B8-4F59-9426-A677B20254C8}"/>
              </a:ext>
            </a:extLst>
          </p:cNvPr>
          <p:cNvGrpSpPr/>
          <p:nvPr/>
        </p:nvGrpSpPr>
        <p:grpSpPr>
          <a:xfrm>
            <a:off x="8026146" y="986697"/>
            <a:ext cx="2864375" cy="282532"/>
            <a:chOff x="1062395" y="1265329"/>
            <a:chExt cx="6569558" cy="648000"/>
          </a:xfrm>
        </p:grpSpPr>
        <p:pic>
          <p:nvPicPr>
            <p:cNvPr id="77" name="Рисунок 76">
              <a:extLst>
                <a:ext uri="{FF2B5EF4-FFF2-40B4-BE49-F238E27FC236}">
                  <a16:creationId xmlns="" xmlns:a16="http://schemas.microsoft.com/office/drawing/2014/main" id="{2BCC47C4-CBBC-4625-903C-5A5B82C8A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="" xmlns:a16="http://schemas.microsoft.com/office/drawing/2014/main" id="{14BC769B-EBA0-40BB-8B9E-94DD82B3C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DE496C91-B732-4FB3-BFBF-25F2E8A64B2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265" y="947293"/>
            <a:ext cx="580773" cy="290160"/>
          </a:xfrm>
          <a:prstGeom prst="rect">
            <a:avLst/>
          </a:prstGeom>
        </p:spPr>
      </p:pic>
      <p:pic>
        <p:nvPicPr>
          <p:cNvPr id="70" name="Рисунок 69" descr="Маркер">
            <a:extLst>
              <a:ext uri="{FF2B5EF4-FFF2-40B4-BE49-F238E27FC236}">
                <a16:creationId xmlns="" xmlns:a16="http://schemas.microsoft.com/office/drawing/2014/main" id="{D8B71894-3EA0-4E7E-A74A-7980E26C1D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0204" y="3094529"/>
            <a:ext cx="287674" cy="261020"/>
          </a:xfrm>
          <a:prstGeom prst="rect">
            <a:avLst/>
          </a:prstGeom>
        </p:spPr>
      </p:pic>
      <p:sp>
        <p:nvSpPr>
          <p:cNvPr id="82" name="Скругленный прямоугольник 82">
            <a:extLst>
              <a:ext uri="{FF2B5EF4-FFF2-40B4-BE49-F238E27FC236}">
                <a16:creationId xmlns="" xmlns:a16="http://schemas.microsoft.com/office/drawing/2014/main" id="{5C08DFAD-6B8D-4719-8E05-AE429D20AA53}"/>
              </a:ext>
            </a:extLst>
          </p:cNvPr>
          <p:cNvSpPr/>
          <p:nvPr/>
        </p:nvSpPr>
        <p:spPr>
          <a:xfrm>
            <a:off x="1143352" y="6194819"/>
            <a:ext cx="5188014" cy="576000"/>
          </a:xfrm>
          <a:prstGeom prst="rect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3DBEF8A1-7270-46C7-A289-5FA198A16F3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1" cstate="print"/>
          <a:srcRect l="7374" t="-14524" r="5710" b="-8696"/>
          <a:stretch/>
        </p:blipFill>
        <p:spPr>
          <a:xfrm>
            <a:off x="919054" y="6204062"/>
            <a:ext cx="576000" cy="576000"/>
          </a:xfrm>
          <a:prstGeom prst="ellipse">
            <a:avLst/>
          </a:prstGeom>
          <a:solidFill>
            <a:srgbClr val="CB2028"/>
          </a:solidFill>
          <a:ln w="28575">
            <a:solidFill>
              <a:schemeClr val="bg1"/>
            </a:solidFill>
          </a:ln>
        </p:spPr>
      </p:pic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49E07B5E-D6B9-4314-B84F-ABDA3EB5759A}"/>
              </a:ext>
            </a:extLst>
          </p:cNvPr>
          <p:cNvSpPr/>
          <p:nvPr/>
        </p:nvSpPr>
        <p:spPr>
          <a:xfrm>
            <a:off x="1615936" y="6232453"/>
            <a:ext cx="4894903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Ulus/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Beshiktash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Kultur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micro-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distr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Venus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str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Orkide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apartment № 1, office 11, 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Стамбул, Турция. Площадь - 180 м</a:t>
            </a:r>
            <a:r>
              <a:rPr lang="ru-RU" sz="1400" b="1" baseline="30000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6" name="Рисунок 95" descr="Маркер">
            <a:extLst>
              <a:ext uri="{FF2B5EF4-FFF2-40B4-BE49-F238E27FC236}">
                <a16:creationId xmlns="" xmlns:a16="http://schemas.microsoft.com/office/drawing/2014/main" id="{60BDCAEB-9E8A-4366-8360-A5DF8E0AB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222" y="3541207"/>
            <a:ext cx="287674" cy="261020"/>
          </a:xfrm>
          <a:prstGeom prst="rect">
            <a:avLst/>
          </a:prstGeom>
        </p:spPr>
      </p:pic>
      <p:sp>
        <p:nvSpPr>
          <p:cNvPr id="63" name="Скругленный прямоугольник 91">
            <a:extLst>
              <a:ext uri="{FF2B5EF4-FFF2-40B4-BE49-F238E27FC236}">
                <a16:creationId xmlns="" xmlns:a16="http://schemas.microsoft.com/office/drawing/2014/main" id="{23FAB213-BBE6-4D59-9500-BAF4339C67DA}"/>
              </a:ext>
            </a:extLst>
          </p:cNvPr>
          <p:cNvSpPr/>
          <p:nvPr/>
        </p:nvSpPr>
        <p:spPr>
          <a:xfrm>
            <a:off x="6922608" y="6185356"/>
            <a:ext cx="4776894" cy="576000"/>
          </a:xfrm>
          <a:prstGeom prst="rect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FAC42D61-DD95-4402-8FDC-D5CB0151998C}"/>
              </a:ext>
            </a:extLst>
          </p:cNvPr>
          <p:cNvSpPr/>
          <p:nvPr/>
        </p:nvSpPr>
        <p:spPr>
          <a:xfrm>
            <a:off x="7267795" y="6211746"/>
            <a:ext cx="429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King Abdul Aziz Road, </a:t>
            </a:r>
            <a:r>
              <a:rPr lang="en-US" sz="1400" b="1" dirty="0" err="1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Arkan</a:t>
            </a:r>
            <a:r>
              <a:rPr lang="en-US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 Center, Office №7</a:t>
            </a: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,</a:t>
            </a:r>
            <a:b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Эр-Рияд, КСА. Площадь - 144 м</a:t>
            </a:r>
            <a:r>
              <a:rPr lang="ru-RU" sz="1400" b="1" baseline="30000" dirty="0">
                <a:solidFill>
                  <a:schemeClr val="bg1"/>
                </a:solidFill>
                <a:latin typeface="Circe Bold" panose="020B0502020203020203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Circe Bold" panose="020B0502020203020203" pitchFamily="34" charset="0"/>
              <a:cs typeface="Arial" panose="020B0604020202020204" pitchFamily="34" charset="0"/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3919FC-7E31-4139-9FB6-47568FD2CDA0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33" t="3288" r="16536" b="9400"/>
          <a:stretch/>
        </p:blipFill>
        <p:spPr>
          <a:xfrm>
            <a:off x="6625952" y="6196850"/>
            <a:ext cx="573322" cy="584296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852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EDF07F4C-4AD6-48C1-97E1-4814FB413F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07518">
            <a:off x="7743619" y="104724"/>
            <a:ext cx="3963623" cy="56312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3B19576-0CAB-42A2-A9B0-17AB51184394}"/>
              </a:ext>
            </a:extLst>
          </p:cNvPr>
          <p:cNvSpPr txBox="1"/>
          <p:nvPr/>
        </p:nvSpPr>
        <p:spPr>
          <a:xfrm>
            <a:off x="1599653" y="3086511"/>
            <a:ext cx="22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irce Bold" panose="020B0502020203020203" pitchFamily="34" charset="0"/>
              </a:rPr>
              <a:t>количество павильонов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5754814-08A2-4D66-9023-2C1B3E4A58DA}"/>
              </a:ext>
            </a:extLst>
          </p:cNvPr>
          <p:cNvSpPr txBox="1"/>
          <p:nvPr/>
        </p:nvSpPr>
        <p:spPr>
          <a:xfrm>
            <a:off x="1604363" y="3848525"/>
            <a:ext cx="22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irce Bold" panose="020B0502020203020203" pitchFamily="34" charset="0"/>
              </a:rPr>
              <a:t>количество резидентов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7FCD66C-9FF7-43CC-BFD4-F9B6F32D30DE}"/>
              </a:ext>
            </a:extLst>
          </p:cNvPr>
          <p:cNvSpPr txBox="1"/>
          <p:nvPr/>
        </p:nvSpPr>
        <p:spPr>
          <a:xfrm>
            <a:off x="1599653" y="4717153"/>
            <a:ext cx="2297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irce Bold" panose="020B0502020203020203" pitchFamily="34" charset="0"/>
              </a:rPr>
              <a:t>SKU</a:t>
            </a:r>
            <a:r>
              <a:rPr lang="ru-RU" sz="1600" b="1" dirty="0">
                <a:latin typeface="Circe Bold" panose="020B0502020203020203" pitchFamily="34" charset="0"/>
              </a:rPr>
              <a:t>, шт.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FCAB26A-894E-4E5C-9EA6-36DB8EFEC4C7}"/>
              </a:ext>
            </a:extLst>
          </p:cNvPr>
          <p:cNvSpPr txBox="1"/>
          <p:nvPr/>
        </p:nvSpPr>
        <p:spPr>
          <a:xfrm>
            <a:off x="1604363" y="5358448"/>
            <a:ext cx="22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irce Bold" panose="020B0502020203020203" pitchFamily="34" charset="0"/>
              </a:rPr>
              <a:t>объем контрактов </a:t>
            </a:r>
            <a:endParaRPr lang="en-US" sz="1600" b="1" dirty="0">
              <a:latin typeface="Circe Bold" panose="020B0502020203020203" pitchFamily="34" charset="0"/>
            </a:endParaRPr>
          </a:p>
          <a:p>
            <a:r>
              <a:rPr lang="ru-RU" sz="1600" b="1" dirty="0">
                <a:latin typeface="Circe Bold" panose="020B0502020203020203" pitchFamily="34" charset="0"/>
              </a:rPr>
              <a:t>млн руб.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085C2C63-A4F0-4221-B2D4-864F312419A3}"/>
              </a:ext>
            </a:extLst>
          </p:cNvPr>
          <p:cNvSpPr/>
          <p:nvPr/>
        </p:nvSpPr>
        <p:spPr>
          <a:xfrm>
            <a:off x="10063281" y="2171029"/>
            <a:ext cx="1512000" cy="3985419"/>
          </a:xfrm>
          <a:prstGeom prst="rect">
            <a:avLst/>
          </a:prstGeom>
          <a:solidFill>
            <a:srgbClr val="023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0F70B7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37C52C9-77C8-4934-9AA9-3E97EF372180}"/>
              </a:ext>
            </a:extLst>
          </p:cNvPr>
          <p:cNvSpPr txBox="1"/>
          <p:nvPr/>
        </p:nvSpPr>
        <p:spPr>
          <a:xfrm>
            <a:off x="10110963" y="2485929"/>
            <a:ext cx="141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2022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1B4FCED-EE5F-48E9-AF4D-4AD957DB9130}"/>
              </a:ext>
            </a:extLst>
          </p:cNvPr>
          <p:cNvSpPr txBox="1"/>
          <p:nvPr/>
        </p:nvSpPr>
        <p:spPr>
          <a:xfrm>
            <a:off x="10120429" y="319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3DA4D7D-39FC-4B10-A823-4E6D8065B874}"/>
              </a:ext>
            </a:extLst>
          </p:cNvPr>
          <p:cNvSpPr txBox="1"/>
          <p:nvPr/>
        </p:nvSpPr>
        <p:spPr>
          <a:xfrm>
            <a:off x="10120428" y="39376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97</a:t>
            </a:r>
            <a:endParaRPr lang="en-US" b="1" dirty="0">
              <a:solidFill>
                <a:schemeClr val="bg1"/>
              </a:solidFill>
              <a:latin typeface="Circe Bold" panose="020B050202020302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C662909-B586-4D5C-8FA2-0F71C4C6EE89}"/>
              </a:ext>
            </a:extLst>
          </p:cNvPr>
          <p:cNvSpPr txBox="1"/>
          <p:nvPr/>
        </p:nvSpPr>
        <p:spPr>
          <a:xfrm>
            <a:off x="10120427" y="47171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2000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EA0E61C-9109-4617-87A7-3D6877B046A3}"/>
              </a:ext>
            </a:extLst>
          </p:cNvPr>
          <p:cNvSpPr txBox="1"/>
          <p:nvPr/>
        </p:nvSpPr>
        <p:spPr>
          <a:xfrm>
            <a:off x="10112743" y="54569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irce Bold" panose="020B0502020203020203" pitchFamily="34" charset="0"/>
              </a:rPr>
              <a:t>2</a:t>
            </a:r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irce Bold" panose="020B0502020203020203" pitchFamily="34" charset="0"/>
              </a:rPr>
              <a:t>020</a:t>
            </a:r>
            <a:r>
              <a:rPr lang="ru-RU" b="1" dirty="0">
                <a:solidFill>
                  <a:schemeClr val="bg1"/>
                </a:solidFill>
                <a:latin typeface="Circe Bold" panose="020B0502020203020203" pitchFamily="34" charset="0"/>
              </a:rPr>
              <a:t>,</a:t>
            </a:r>
            <a:r>
              <a:rPr lang="en-US" b="1" dirty="0">
                <a:solidFill>
                  <a:schemeClr val="bg1"/>
                </a:solidFill>
                <a:latin typeface="Circe Bold" panose="020B0502020203020203" pitchFamily="34" charset="0"/>
              </a:rPr>
              <a:t>6</a:t>
            </a:r>
            <a:endParaRPr lang="ru-RU" b="1" dirty="0">
              <a:solidFill>
                <a:schemeClr val="bg1"/>
              </a:solidFill>
              <a:latin typeface="Circe Bold" panose="020B0502020203020203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E9A3609-3731-4644-830E-3D39353813C8}"/>
              </a:ext>
            </a:extLst>
          </p:cNvPr>
          <p:cNvSpPr/>
          <p:nvPr/>
        </p:nvSpPr>
        <p:spPr>
          <a:xfrm>
            <a:off x="8432583" y="2171029"/>
            <a:ext cx="1512000" cy="3985419"/>
          </a:xfrm>
          <a:prstGeom prst="rect">
            <a:avLst/>
          </a:prstGeom>
          <a:solidFill>
            <a:srgbClr val="DAE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DEBA12C-E3D8-448C-B7B0-5DD228AA8512}"/>
              </a:ext>
            </a:extLst>
          </p:cNvPr>
          <p:cNvSpPr txBox="1"/>
          <p:nvPr/>
        </p:nvSpPr>
        <p:spPr>
          <a:xfrm>
            <a:off x="8761852" y="2474024"/>
            <a:ext cx="82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2021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8C873E3-83CE-446E-A3FB-F3CB540FFA97}"/>
              </a:ext>
            </a:extLst>
          </p:cNvPr>
          <p:cNvSpPr txBox="1"/>
          <p:nvPr/>
        </p:nvSpPr>
        <p:spPr>
          <a:xfrm>
            <a:off x="8500863" y="319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6CFA547-44C1-43DF-B5F1-6F711F33B417}"/>
              </a:ext>
            </a:extLst>
          </p:cNvPr>
          <p:cNvSpPr txBox="1"/>
          <p:nvPr/>
        </p:nvSpPr>
        <p:spPr>
          <a:xfrm>
            <a:off x="8500863" y="39376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89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2F0EAB7-2F78-43A3-8726-27604F6A6BFF}"/>
              </a:ext>
            </a:extLst>
          </p:cNvPr>
          <p:cNvSpPr txBox="1"/>
          <p:nvPr/>
        </p:nvSpPr>
        <p:spPr>
          <a:xfrm>
            <a:off x="8500862" y="47171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1730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593B1A9-E4D3-4D44-A54D-5EEA42B01033}"/>
              </a:ext>
            </a:extLst>
          </p:cNvPr>
          <p:cNvSpPr txBox="1"/>
          <p:nvPr/>
        </p:nvSpPr>
        <p:spPr>
          <a:xfrm>
            <a:off x="8477810" y="54569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2 377,8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047FBBA6-172E-43C4-81E8-9B22D3ABFB79}"/>
              </a:ext>
            </a:extLst>
          </p:cNvPr>
          <p:cNvSpPr/>
          <p:nvPr/>
        </p:nvSpPr>
        <p:spPr>
          <a:xfrm>
            <a:off x="6801886" y="2171029"/>
            <a:ext cx="1512000" cy="3985419"/>
          </a:xfrm>
          <a:prstGeom prst="rect">
            <a:avLst/>
          </a:prstGeom>
          <a:solidFill>
            <a:srgbClr val="F3F7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>
              <a:solidFill>
                <a:srgbClr val="FFFF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D92AA68-D103-4C24-B669-2B7DE7B7652C}"/>
              </a:ext>
            </a:extLst>
          </p:cNvPr>
          <p:cNvSpPr txBox="1"/>
          <p:nvPr/>
        </p:nvSpPr>
        <p:spPr>
          <a:xfrm>
            <a:off x="7129775" y="2474024"/>
            <a:ext cx="82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2020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1209B44-4D0A-434C-8D9C-BCE291B972B4}"/>
              </a:ext>
            </a:extLst>
          </p:cNvPr>
          <p:cNvSpPr txBox="1"/>
          <p:nvPr/>
        </p:nvSpPr>
        <p:spPr>
          <a:xfrm>
            <a:off x="6886638" y="319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26066CF-783D-4FD4-A4CD-5F5295C4B3C4}"/>
              </a:ext>
            </a:extLst>
          </p:cNvPr>
          <p:cNvSpPr txBox="1"/>
          <p:nvPr/>
        </p:nvSpPr>
        <p:spPr>
          <a:xfrm>
            <a:off x="6874338" y="39376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59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6E057E4-8444-463B-A805-15EE5CE843DD}"/>
              </a:ext>
            </a:extLst>
          </p:cNvPr>
          <p:cNvSpPr txBox="1"/>
          <p:nvPr/>
        </p:nvSpPr>
        <p:spPr>
          <a:xfrm>
            <a:off x="6874338" y="47171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&lt;1500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7097F7B-6B02-4224-B3B0-9AB20A4E595A}"/>
              </a:ext>
            </a:extLst>
          </p:cNvPr>
          <p:cNvSpPr txBox="1"/>
          <p:nvPr/>
        </p:nvSpPr>
        <p:spPr>
          <a:xfrm>
            <a:off x="6874338" y="54569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949,4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3D9311F-AEEA-4CB0-A9DC-6C63353665CD}"/>
              </a:ext>
            </a:extLst>
          </p:cNvPr>
          <p:cNvSpPr/>
          <p:nvPr/>
        </p:nvSpPr>
        <p:spPr>
          <a:xfrm>
            <a:off x="5171189" y="2171029"/>
            <a:ext cx="1512000" cy="3985419"/>
          </a:xfrm>
          <a:prstGeom prst="rect">
            <a:avLst/>
          </a:prstGeom>
          <a:solidFill>
            <a:srgbClr val="DAE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18D01C6-A75C-47B2-9890-8D3A0638C75E}"/>
              </a:ext>
            </a:extLst>
          </p:cNvPr>
          <p:cNvSpPr txBox="1"/>
          <p:nvPr/>
        </p:nvSpPr>
        <p:spPr>
          <a:xfrm>
            <a:off x="5498584" y="2485929"/>
            <a:ext cx="82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2019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CFA0395-6ED6-4254-9172-55A843CA651C}"/>
              </a:ext>
            </a:extLst>
          </p:cNvPr>
          <p:cNvSpPr txBox="1"/>
          <p:nvPr/>
        </p:nvSpPr>
        <p:spPr>
          <a:xfrm>
            <a:off x="5219628" y="319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7D140C1-D418-451E-BCC9-4328A43FC6A6}"/>
              </a:ext>
            </a:extLst>
          </p:cNvPr>
          <p:cNvSpPr txBox="1"/>
          <p:nvPr/>
        </p:nvSpPr>
        <p:spPr>
          <a:xfrm>
            <a:off x="5219628" y="39376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41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FD83078-5C2E-4AFE-A198-6FDDB86C72C0}"/>
              </a:ext>
            </a:extLst>
          </p:cNvPr>
          <p:cNvSpPr txBox="1"/>
          <p:nvPr/>
        </p:nvSpPr>
        <p:spPr>
          <a:xfrm>
            <a:off x="5219628" y="545692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370,6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2E9B174-9E94-4D27-9888-6CDDADC80BD7}"/>
              </a:ext>
            </a:extLst>
          </p:cNvPr>
          <p:cNvSpPr txBox="1"/>
          <p:nvPr/>
        </p:nvSpPr>
        <p:spPr>
          <a:xfrm>
            <a:off x="5219628" y="47171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&lt;1000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8018964-E923-4570-99FF-78061D793064}"/>
              </a:ext>
            </a:extLst>
          </p:cNvPr>
          <p:cNvSpPr/>
          <p:nvPr/>
        </p:nvSpPr>
        <p:spPr>
          <a:xfrm>
            <a:off x="3540492" y="2171029"/>
            <a:ext cx="1512000" cy="3985419"/>
          </a:xfrm>
          <a:prstGeom prst="rect">
            <a:avLst/>
          </a:prstGeom>
          <a:solidFill>
            <a:srgbClr val="F3F7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lang="ru-RU" sz="3200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606DA17-977F-4C38-92C8-3D7CF3FC283F}"/>
              </a:ext>
            </a:extLst>
          </p:cNvPr>
          <p:cNvSpPr txBox="1"/>
          <p:nvPr/>
        </p:nvSpPr>
        <p:spPr>
          <a:xfrm>
            <a:off x="3864363" y="2474024"/>
            <a:ext cx="82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2018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C54DCA0-D640-4E04-8979-F86FBA831769}"/>
              </a:ext>
            </a:extLst>
          </p:cNvPr>
          <p:cNvSpPr txBox="1"/>
          <p:nvPr/>
        </p:nvSpPr>
        <p:spPr>
          <a:xfrm>
            <a:off x="3593501" y="31977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D657532-2097-4747-AA2B-48418FE2436E}"/>
              </a:ext>
            </a:extLst>
          </p:cNvPr>
          <p:cNvSpPr txBox="1"/>
          <p:nvPr/>
        </p:nvSpPr>
        <p:spPr>
          <a:xfrm>
            <a:off x="3593501" y="394489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50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A594C62-7662-40A0-9063-4224754CF4EE}"/>
              </a:ext>
            </a:extLst>
          </p:cNvPr>
          <p:cNvSpPr txBox="1"/>
          <p:nvPr/>
        </p:nvSpPr>
        <p:spPr>
          <a:xfrm>
            <a:off x="3593501" y="547541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813,7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CCC9C99-0511-4B23-B22C-49700B39047F}"/>
              </a:ext>
            </a:extLst>
          </p:cNvPr>
          <p:cNvSpPr txBox="1"/>
          <p:nvPr/>
        </p:nvSpPr>
        <p:spPr>
          <a:xfrm>
            <a:off x="3593501" y="47171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23FB5"/>
                </a:solidFill>
                <a:latin typeface="Circe Bold" panose="020B0502020203020203" pitchFamily="34" charset="0"/>
              </a:rPr>
              <a:t>&lt;1000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A3D29DB-81D4-1C9A-A380-88098B2A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730" y="1056553"/>
            <a:ext cx="10972800" cy="365125"/>
          </a:xfrm>
        </p:spPr>
        <p:txBody>
          <a:bodyPr/>
          <a:lstStyle/>
          <a:p>
            <a:r>
              <a:rPr lang="ru-RU" dirty="0"/>
              <a:t>КАК РАЗВИВАЮТСЯ ПАВИЛЬОНЫ РЭЦ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AEBF2DAC-66DC-C9E0-135E-4A19DEB65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730" y="1569695"/>
            <a:ext cx="9144000" cy="3168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404040"/>
                </a:solidFill>
              </a:rPr>
              <a:t>Ежегодный рост по всем основным показателям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ED6D59A-1A13-C6EC-0575-DBDD2A5C34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7442" y="4701820"/>
            <a:ext cx="324000" cy="324000"/>
          </a:xfrm>
          <a:prstGeom prst="rect">
            <a:avLst/>
          </a:prstGeom>
        </p:spPr>
      </p:pic>
      <p:pic>
        <p:nvPicPr>
          <p:cNvPr id="3" name="Рисунок 2" descr="Школа со сплошной заливкой">
            <a:extLst>
              <a:ext uri="{FF2B5EF4-FFF2-40B4-BE49-F238E27FC236}">
                <a16:creationId xmlns="" xmlns:a16="http://schemas.microsoft.com/office/drawing/2014/main" id="{3B33CD72-34BE-429A-9817-C24A5B477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957" y="3055733"/>
            <a:ext cx="505728" cy="505728"/>
          </a:xfrm>
          <a:prstGeom prst="rect">
            <a:avLst/>
          </a:prstGeom>
        </p:spPr>
      </p:pic>
      <p:pic>
        <p:nvPicPr>
          <p:cNvPr id="18" name="Рисунок 17" descr="Дети со сплошной заливкой">
            <a:extLst>
              <a:ext uri="{FF2B5EF4-FFF2-40B4-BE49-F238E27FC236}">
                <a16:creationId xmlns="" xmlns:a16="http://schemas.microsoft.com/office/drawing/2014/main" id="{8E785BEF-D86B-4903-9948-764B2E920F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9957" y="3889058"/>
            <a:ext cx="480998" cy="480998"/>
          </a:xfrm>
          <a:prstGeom prst="rect">
            <a:avLst/>
          </a:prstGeom>
        </p:spPr>
      </p:pic>
      <p:pic>
        <p:nvPicPr>
          <p:cNvPr id="20" name="Рисунок 19" descr="Круговая диаграмма со сплошной заливкой">
            <a:extLst>
              <a:ext uri="{FF2B5EF4-FFF2-40B4-BE49-F238E27FC236}">
                <a16:creationId xmlns="" xmlns:a16="http://schemas.microsoft.com/office/drawing/2014/main" id="{17162FB3-3FFA-4C5D-A4D5-7C16F4C089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1856" y="5390342"/>
            <a:ext cx="457200" cy="457200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12ECB8B0-AAB3-4B78-BD20-E17790E1CA3A}"/>
              </a:ext>
            </a:extLst>
          </p:cNvPr>
          <p:cNvCxnSpPr>
            <a:cxnSpLocks/>
          </p:cNvCxnSpPr>
          <p:nvPr/>
        </p:nvCxnSpPr>
        <p:spPr>
          <a:xfrm>
            <a:off x="0" y="3757350"/>
            <a:ext cx="12192000" cy="0"/>
          </a:xfrm>
          <a:prstGeom prst="line">
            <a:avLst/>
          </a:prstGeom>
          <a:ln w="22225" cap="sq">
            <a:solidFill>
              <a:srgbClr val="BFBFBF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="" xmlns:a16="http://schemas.microsoft.com/office/drawing/2014/main" id="{BC5511E8-1343-4B0D-9D68-C35C89901F16}"/>
              </a:ext>
            </a:extLst>
          </p:cNvPr>
          <p:cNvCxnSpPr>
            <a:cxnSpLocks/>
          </p:cNvCxnSpPr>
          <p:nvPr/>
        </p:nvCxnSpPr>
        <p:spPr>
          <a:xfrm>
            <a:off x="0" y="4531901"/>
            <a:ext cx="12192000" cy="0"/>
          </a:xfrm>
          <a:prstGeom prst="line">
            <a:avLst/>
          </a:prstGeom>
          <a:ln w="22225" cap="sq">
            <a:solidFill>
              <a:srgbClr val="BFBFBF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="" xmlns:a16="http://schemas.microsoft.com/office/drawing/2014/main" id="{850F2670-F556-48CA-9798-0B4DDE253BB8}"/>
              </a:ext>
            </a:extLst>
          </p:cNvPr>
          <p:cNvCxnSpPr>
            <a:cxnSpLocks/>
          </p:cNvCxnSpPr>
          <p:nvPr/>
        </p:nvCxnSpPr>
        <p:spPr>
          <a:xfrm>
            <a:off x="0" y="5231150"/>
            <a:ext cx="12192000" cy="0"/>
          </a:xfrm>
          <a:prstGeom prst="line">
            <a:avLst/>
          </a:prstGeom>
          <a:ln w="22225" cap="sq">
            <a:solidFill>
              <a:srgbClr val="BFBFBF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45DCDE37-284C-4C3D-9B71-5567214B43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9D6FB22B-CD07-43FE-A2DE-E1E061EECE03}"/>
              </a:ext>
            </a:extLst>
          </p:cNvPr>
          <p:cNvGrpSpPr/>
          <p:nvPr/>
        </p:nvGrpSpPr>
        <p:grpSpPr>
          <a:xfrm>
            <a:off x="8026146" y="986697"/>
            <a:ext cx="2864375" cy="282532"/>
            <a:chOff x="1062395" y="1265329"/>
            <a:chExt cx="6569558" cy="648000"/>
          </a:xfrm>
        </p:grpSpPr>
        <p:pic>
          <p:nvPicPr>
            <p:cNvPr id="67" name="Рисунок 66">
              <a:extLst>
                <a:ext uri="{FF2B5EF4-FFF2-40B4-BE49-F238E27FC236}">
                  <a16:creationId xmlns="" xmlns:a16="http://schemas.microsoft.com/office/drawing/2014/main" id="{7495AD0B-4090-4169-AB8A-E76A619D2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73246279-C370-47FB-9308-D6DB5490D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0CA8C37-A8D2-42EA-A818-65E6A74D89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265" y="947293"/>
            <a:ext cx="580773" cy="29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6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4CF89429-5E01-434C-B387-4706D37EDA55}"/>
              </a:ext>
            </a:extLst>
          </p:cNvPr>
          <p:cNvSpPr/>
          <p:nvPr/>
        </p:nvSpPr>
        <p:spPr>
          <a:xfrm>
            <a:off x="1649393" y="2689047"/>
            <a:ext cx="386928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Отсутствие задолженности по налогам, сборам, возвратам субсидий и иным обязательным платежам в бюджет</a:t>
            </a: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Не иностранное юридическое </a:t>
            </a:r>
            <a:r>
              <a:rPr lang="ru-RU" sz="1200" b="1" dirty="0">
                <a:latin typeface="Circe Bold" panose="020B0502020203020203" pitchFamily="34" charset="0"/>
              </a:rPr>
              <a:t>лицо</a:t>
            </a: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Отсутствие процесса реорганизации, ликвидации, банкротства и ограничений на осуществление хозяйственной деятельности</a:t>
            </a: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Отсутствие поддержки на аналогичные цели</a:t>
            </a:r>
            <a:endParaRPr lang="ru-RU" sz="1200" b="1" dirty="0">
              <a:latin typeface="Circe Bold" panose="020B0502020203020203" pitchFamily="34" charset="0"/>
            </a:endParaRPr>
          </a:p>
        </p:txBody>
      </p:sp>
      <p:sp>
        <p:nvSpPr>
          <p:cNvPr id="9" name="Прямоугольник: скругленные углы 46">
            <a:extLst>
              <a:ext uri="{FF2B5EF4-FFF2-40B4-BE49-F238E27FC236}">
                <a16:creationId xmlns="" xmlns:a16="http://schemas.microsoft.com/office/drawing/2014/main" id="{D0BBF74B-4255-DC1B-297C-9FE8E01139F9}"/>
              </a:ext>
            </a:extLst>
          </p:cNvPr>
          <p:cNvSpPr/>
          <p:nvPr/>
        </p:nvSpPr>
        <p:spPr>
          <a:xfrm>
            <a:off x="1065204" y="1853928"/>
            <a:ext cx="4767124" cy="3108315"/>
          </a:xfrm>
          <a:prstGeom prst="rect">
            <a:avLst/>
          </a:prstGeom>
          <a:noFill/>
          <a:ln>
            <a:solidFill>
              <a:srgbClr val="023FB5">
                <a:alpha val="3024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45" name="TextBox 79">
            <a:extLst>
              <a:ext uri="{FF2B5EF4-FFF2-40B4-BE49-F238E27FC236}">
                <a16:creationId xmlns="" xmlns:a16="http://schemas.microsoft.com/office/drawing/2014/main" id="{A60566BD-B2C1-4FAF-B861-BFC11A436F9C}"/>
              </a:ext>
            </a:extLst>
          </p:cNvPr>
          <p:cNvSpPr txBox="1"/>
          <p:nvPr/>
        </p:nvSpPr>
        <p:spPr>
          <a:xfrm>
            <a:off x="1649393" y="2121520"/>
            <a:ext cx="3743015" cy="246221"/>
          </a:xfrm>
          <a:prstGeom prst="rect">
            <a:avLst/>
          </a:prstGeom>
          <a:noFill/>
        </p:spPr>
        <p:txBody>
          <a:bodyPr wrap="square" lIns="14400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240B5"/>
                </a:solidFill>
                <a:latin typeface="Circe Extra Bold" panose="020B0502020203020203" pitchFamily="34" charset="0"/>
              </a:rPr>
              <a:t>ОБЯЗАТЕЛЬНЫЕ ТРЕБОВАНИЯ</a:t>
            </a:r>
          </a:p>
        </p:txBody>
      </p:sp>
      <p:sp>
        <p:nvSpPr>
          <p:cNvPr id="52" name="TextBox 79">
            <a:extLst>
              <a:ext uri="{FF2B5EF4-FFF2-40B4-BE49-F238E27FC236}">
                <a16:creationId xmlns="" xmlns:a16="http://schemas.microsoft.com/office/drawing/2014/main" id="{19CFA5EE-4AA9-4B4B-BD34-82BCF2A622B6}"/>
              </a:ext>
            </a:extLst>
          </p:cNvPr>
          <p:cNvSpPr txBox="1"/>
          <p:nvPr/>
        </p:nvSpPr>
        <p:spPr>
          <a:xfrm>
            <a:off x="6981821" y="2108240"/>
            <a:ext cx="4177250" cy="492443"/>
          </a:xfrm>
          <a:prstGeom prst="rect">
            <a:avLst/>
          </a:prstGeom>
          <a:noFill/>
        </p:spPr>
        <p:txBody>
          <a:bodyPr wrap="square" lIns="14400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240B5"/>
                </a:solidFill>
                <a:latin typeface="Circe Extra Bold" panose="020B0502020203020203" pitchFamily="34" charset="0"/>
              </a:rPr>
              <a:t>ДОПОЛНИТЕЛЬНЫЕ ТРЕБОВАНИЯ, УЧИТЫВАЕМЫЕ ПРИ ОЦЕНКЕ ЗАЯВОК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2D257C49-8A0A-4953-B042-E6E0EC71BF87}"/>
              </a:ext>
            </a:extLst>
          </p:cNvPr>
          <p:cNvSpPr/>
          <p:nvPr/>
        </p:nvSpPr>
        <p:spPr>
          <a:xfrm>
            <a:off x="6985103" y="2722629"/>
            <a:ext cx="4150660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Наличие сайта на английском и/или китайском, </a:t>
            </a:r>
            <a:b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</a:b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арабском, вьетнамском языках</a:t>
            </a:r>
            <a:endParaRPr lang="en-US" sz="1200" b="1" dirty="0">
              <a:latin typeface="Circe Bold" panose="020B0502020203020203" pitchFamily="34" charset="0"/>
              <a:ea typeface="Calibri" panose="020F0502020204030204" pitchFamily="34" charset="0"/>
            </a:endParaRP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Информация о целевом рынке и аудитории</a:t>
            </a: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Информация о цене продукции на целевом рынке </a:t>
            </a:r>
            <a:b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</a:b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с учетом логистики, сертификации и др.</a:t>
            </a: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Готовность адаптировать товар (упаковка, изменение вкусовых характеристик и др.)</a:t>
            </a:r>
          </a:p>
          <a:p>
            <a:pPr marL="171450" indent="-171450">
              <a:spcAft>
                <a:spcPts val="1200"/>
              </a:spcAft>
              <a:buClr>
                <a:srgbClr val="023FB5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latin typeface="Circe Bold" panose="020B0502020203020203" pitchFamily="34" charset="0"/>
                <a:ea typeface="Calibri" panose="020F0502020204030204" pitchFamily="34" charset="0"/>
              </a:rPr>
              <a:t>Срок хранения продукции не менее 12 месяцев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C9C5E36-0AC7-42C8-B544-2404F4BB847F}"/>
              </a:ext>
            </a:extLst>
          </p:cNvPr>
          <p:cNvSpPr txBox="1"/>
          <p:nvPr/>
        </p:nvSpPr>
        <p:spPr>
          <a:xfrm>
            <a:off x="1048129" y="5395621"/>
            <a:ext cx="683280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ru-RU" b="1" dirty="0">
                <a:solidFill>
                  <a:srgbClr val="023FB5"/>
                </a:solidFill>
                <a:latin typeface="Circe Extra Bold" panose="020B0502020203020203" pitchFamily="34" charset="0"/>
              </a:rPr>
              <a:t>ПОДРОБНО СО ВСЕМИ ИНСТРУКЦИЯМИ</a:t>
            </a:r>
            <a:br>
              <a:rPr lang="ru-RU" altLang="ru-RU" b="1" dirty="0">
                <a:solidFill>
                  <a:srgbClr val="023FB5"/>
                </a:solidFill>
                <a:latin typeface="Circe Extra Bold" panose="020B0502020203020203" pitchFamily="34" charset="0"/>
              </a:rPr>
            </a:br>
            <a:r>
              <a:rPr lang="ru-RU" altLang="ru-RU" b="1" dirty="0">
                <a:solidFill>
                  <a:srgbClr val="023FB5"/>
                </a:solidFill>
                <a:latin typeface="Circe Extra Bold" panose="020B0502020203020203" pitchFamily="34" charset="0"/>
              </a:rPr>
              <a:t>И ПОЛЕЗНЫМИ МАТЕРИАЛАМИ ВЫ МОЖЕТЕ ОЗНАКОМИТЬСЯ НА НАШЕМ САЙТЕ ПО </a:t>
            </a:r>
            <a:r>
              <a:rPr lang="en-US" altLang="ru-RU" b="1" dirty="0">
                <a:solidFill>
                  <a:srgbClr val="023FB5"/>
                </a:solidFill>
                <a:latin typeface="Circe Extra Bold" panose="020B0502020203020203" pitchFamily="34" charset="0"/>
              </a:rPr>
              <a:t>QR </a:t>
            </a:r>
            <a:r>
              <a:rPr lang="ru-RU" altLang="ru-RU" b="1" dirty="0">
                <a:solidFill>
                  <a:srgbClr val="023FB5"/>
                </a:solidFill>
                <a:latin typeface="Circe Extra Bold" panose="020B0502020203020203" pitchFamily="34" charset="0"/>
              </a:rPr>
              <a:t>КОДУ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75DBC85-E10F-6DAE-95B1-BDB16183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0" y="1046880"/>
            <a:ext cx="10972800" cy="365125"/>
          </a:xfrm>
        </p:spPr>
        <p:txBody>
          <a:bodyPr/>
          <a:lstStyle/>
          <a:p>
            <a:r>
              <a:rPr lang="ru-RU" dirty="0"/>
              <a:t>КАКИЕ ТРЕБОВАНИЯ ЕСТЬ К ЭКСПОРТЕРУ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AF96B016-DA7D-4B7C-BD7D-7AB75383698D}"/>
              </a:ext>
            </a:extLst>
          </p:cNvPr>
          <p:cNvGrpSpPr/>
          <p:nvPr/>
        </p:nvGrpSpPr>
        <p:grpSpPr>
          <a:xfrm>
            <a:off x="8997696" y="986697"/>
            <a:ext cx="2864375" cy="282532"/>
            <a:chOff x="1062395" y="1265329"/>
            <a:chExt cx="6569558" cy="648000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1E496EFF-9373-457A-96BC-D0158D3AD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4B1DC8C0-174F-42EB-A137-05A1BF429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26D8CD8-5467-4344-879D-B4025C79AD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sp>
        <p:nvSpPr>
          <p:cNvPr id="3" name="Прямоугольный треугольник 2">
            <a:extLst>
              <a:ext uri="{FF2B5EF4-FFF2-40B4-BE49-F238E27FC236}">
                <a16:creationId xmlns="" xmlns:a16="http://schemas.microsoft.com/office/drawing/2014/main" id="{3A0EE97E-8695-4539-9D90-D5AF1637F76F}"/>
              </a:ext>
            </a:extLst>
          </p:cNvPr>
          <p:cNvSpPr/>
          <p:nvPr/>
        </p:nvSpPr>
        <p:spPr>
          <a:xfrm rot="13500000">
            <a:off x="6880624" y="5574449"/>
            <a:ext cx="430306" cy="430306"/>
          </a:xfrm>
          <a:prstGeom prst="rtTriangle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>
            <a:extLst>
              <a:ext uri="{FF2B5EF4-FFF2-40B4-BE49-F238E27FC236}">
                <a16:creationId xmlns="" xmlns:a16="http://schemas.microsoft.com/office/drawing/2014/main" id="{DE5A5611-F83F-4A73-B0A2-99734CF7EE90}"/>
              </a:ext>
            </a:extLst>
          </p:cNvPr>
          <p:cNvSpPr/>
          <p:nvPr/>
        </p:nvSpPr>
        <p:spPr>
          <a:xfrm rot="5400000">
            <a:off x="6361410" y="1845383"/>
            <a:ext cx="709089" cy="709089"/>
          </a:xfrm>
          <a:prstGeom prst="rtTriangle">
            <a:avLst/>
          </a:prstGeom>
          <a:solidFill>
            <a:srgbClr val="024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40B5"/>
              </a:solidFill>
            </a:endParaRPr>
          </a:p>
        </p:txBody>
      </p:sp>
      <p:sp>
        <p:nvSpPr>
          <p:cNvPr id="22" name="Прямоугольник: скругленные углы 46">
            <a:extLst>
              <a:ext uri="{FF2B5EF4-FFF2-40B4-BE49-F238E27FC236}">
                <a16:creationId xmlns="" xmlns:a16="http://schemas.microsoft.com/office/drawing/2014/main" id="{6BE29C52-A7E9-4479-8194-1BFAB929FF7E}"/>
              </a:ext>
            </a:extLst>
          </p:cNvPr>
          <p:cNvSpPr/>
          <p:nvPr/>
        </p:nvSpPr>
        <p:spPr>
          <a:xfrm>
            <a:off x="6357965" y="1853928"/>
            <a:ext cx="4767124" cy="3108315"/>
          </a:xfrm>
          <a:prstGeom prst="rect">
            <a:avLst/>
          </a:prstGeom>
          <a:noFill/>
          <a:ln>
            <a:solidFill>
              <a:srgbClr val="023FB5">
                <a:alpha val="3024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54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9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rce" panose="020B0502020203020203" pitchFamily="34" charset="0"/>
              <a:ea typeface="+mn-ea"/>
              <a:cs typeface="+mn-cs"/>
            </a:endParaRPr>
          </a:p>
        </p:txBody>
      </p:sp>
      <p:sp>
        <p:nvSpPr>
          <p:cNvPr id="23" name="Прямоугольный треугольник 22">
            <a:extLst>
              <a:ext uri="{FF2B5EF4-FFF2-40B4-BE49-F238E27FC236}">
                <a16:creationId xmlns="" xmlns:a16="http://schemas.microsoft.com/office/drawing/2014/main" id="{DEFECE11-D736-4203-A8A0-04D32149497F}"/>
              </a:ext>
            </a:extLst>
          </p:cNvPr>
          <p:cNvSpPr/>
          <p:nvPr/>
        </p:nvSpPr>
        <p:spPr>
          <a:xfrm rot="5400000">
            <a:off x="1068648" y="1845383"/>
            <a:ext cx="709089" cy="70908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240B5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111599D-454E-4535-9883-9FBE025BD948}"/>
              </a:ext>
            </a:extLst>
          </p:cNvPr>
          <p:cNvSpPr txBox="1"/>
          <p:nvPr/>
        </p:nvSpPr>
        <p:spPr>
          <a:xfrm>
            <a:off x="6302467" y="1853928"/>
            <a:ext cx="585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irce Bold" panose="020B0602020203020203" pitchFamily="34" charset="-52"/>
                <a:cs typeface="Calibri" panose="020F0502020204030204" pitchFamily="34" charset="0"/>
              </a:rPr>
              <a:t>+</a:t>
            </a:r>
            <a:endParaRPr lang="ru-RU" sz="3000" b="1" dirty="0">
              <a:solidFill>
                <a:schemeClr val="bg1"/>
              </a:solidFill>
              <a:latin typeface="Circe Bold" panose="020B0602020203020203" pitchFamily="34" charset="-52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FEE5DA-C698-8D35-D44E-0BA563FC27A0}"/>
              </a:ext>
            </a:extLst>
          </p:cNvPr>
          <p:cNvSpPr txBox="1"/>
          <p:nvPr/>
        </p:nvSpPr>
        <p:spPr>
          <a:xfrm>
            <a:off x="998948" y="1811963"/>
            <a:ext cx="530233" cy="58477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 ExtraBold" panose="00000900000000000000" pitchFamily="2" charset="-52"/>
                <a:cs typeface="Calibri" panose="020F0502020204030204" pitchFamily="34" charset="0"/>
              </a:rPr>
              <a:t>!</a:t>
            </a:r>
            <a:endParaRPr lang="ru-RU" sz="3200" b="1" dirty="0">
              <a:solidFill>
                <a:schemeClr val="bg1"/>
              </a:solidFill>
              <a:latin typeface="Montserrat ExtraBold" panose="00000900000000000000" pitchFamily="2" charset="-52"/>
              <a:cs typeface="Calibri" panose="020F050202020403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C7422FC-63CA-4DC0-B555-F2AAFD482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1951" y="1508806"/>
            <a:ext cx="580773" cy="290160"/>
          </a:xfrm>
          <a:prstGeom prst="rect">
            <a:avLst/>
          </a:prstGeom>
        </p:spPr>
      </p:pic>
      <p:pic>
        <p:nvPicPr>
          <p:cNvPr id="1027" name="Рисунок 4" descr="image004">
            <a:extLst>
              <a:ext uri="{FF2B5EF4-FFF2-40B4-BE49-F238E27FC236}">
                <a16:creationId xmlns="" xmlns:a16="http://schemas.microsoft.com/office/drawing/2014/main" id="{9375B5AD-F7A8-4475-9701-91A30E6D0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8" t="3744" r="2944" b="1555"/>
          <a:stretch/>
        </p:blipFill>
        <p:spPr bwMode="auto">
          <a:xfrm>
            <a:off x="8159216" y="5159531"/>
            <a:ext cx="1298311" cy="130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166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4B01DB4-7169-3B22-1DDA-51F71F498802}"/>
              </a:ext>
            </a:extLst>
          </p:cNvPr>
          <p:cNvSpPr/>
          <p:nvPr/>
        </p:nvSpPr>
        <p:spPr>
          <a:xfrm>
            <a:off x="1055668" y="2514779"/>
            <a:ext cx="4936342" cy="483214"/>
          </a:xfrm>
          <a:prstGeom prst="rect">
            <a:avLst/>
          </a:prstGeom>
          <a:solidFill>
            <a:srgbClr val="0240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0DAEA6E-369F-1A3F-E9AE-7A40048DCC67}"/>
              </a:ext>
            </a:extLst>
          </p:cNvPr>
          <p:cNvSpPr/>
          <p:nvPr/>
        </p:nvSpPr>
        <p:spPr>
          <a:xfrm>
            <a:off x="1055667" y="2997993"/>
            <a:ext cx="4936342" cy="3860007"/>
          </a:xfrm>
          <a:prstGeom prst="rect">
            <a:avLst/>
          </a:prstGeom>
          <a:solidFill>
            <a:srgbClr val="F3F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033FB5-D3C4-4768-B703-F0FF01C89D12}"/>
              </a:ext>
            </a:extLst>
          </p:cNvPr>
          <p:cNvSpPr txBox="1"/>
          <p:nvPr/>
        </p:nvSpPr>
        <p:spPr>
          <a:xfrm>
            <a:off x="1315892" y="2668110"/>
            <a:ext cx="42207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Circe Bold" panose="020B0502020203020203" pitchFamily="34" charset="0"/>
                <a:ea typeface="Circe Bold"/>
                <a:cs typeface="Circe Bold"/>
              </a:rPr>
              <a:t>ЧТО ИЗМЕНИТСЯ ДЛЯ ЭКСПОРТЕРА?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FBBD3D7D-41D1-4390-B16F-01E970DAC365}"/>
              </a:ext>
            </a:extLst>
          </p:cNvPr>
          <p:cNvSpPr/>
          <p:nvPr/>
        </p:nvSpPr>
        <p:spPr>
          <a:xfrm>
            <a:off x="1315892" y="4028980"/>
            <a:ext cx="5529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240B5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Bold" panose="020B0502020203020203" pitchFamily="34" charset="0"/>
              </a:rPr>
              <a:t>Все проверки проходят автоматически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B99FF9EE-33DD-4D5A-8FF0-D0478FE647C5}"/>
              </a:ext>
            </a:extLst>
          </p:cNvPr>
          <p:cNvSpPr/>
          <p:nvPr/>
        </p:nvSpPr>
        <p:spPr>
          <a:xfrm>
            <a:off x="1315892" y="3293577"/>
            <a:ext cx="4780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240B5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Bold" panose="020B0502020203020203" pitchFamily="34" charset="0"/>
              </a:rPr>
              <a:t>Весь процесс происходит на цифровой платформе «Мой экспорт» (ИС «Одно окно»)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933ABF7C-FBA0-4039-AA41-57F6B50FA998}"/>
              </a:ext>
            </a:extLst>
          </p:cNvPr>
          <p:cNvSpPr/>
          <p:nvPr/>
        </p:nvSpPr>
        <p:spPr>
          <a:xfrm>
            <a:off x="1315893" y="4517319"/>
            <a:ext cx="4767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240B5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Bold" panose="020B0502020203020203" pitchFamily="34" charset="0"/>
              </a:rPr>
              <a:t>Подписание соглашения и акта о размещении в электронном виде </a:t>
            </a:r>
          </a:p>
        </p:txBody>
      </p:sp>
      <p:pic>
        <p:nvPicPr>
          <p:cNvPr id="1026" name="Picture 2" descr="http://qrcoder.ru/code/?https%3A%2F%2Fmyexport.exportcenter.ru%2F&amp;4&amp;0">
            <a:extLst>
              <a:ext uri="{FF2B5EF4-FFF2-40B4-BE49-F238E27FC236}">
                <a16:creationId xmlns="" xmlns:a16="http://schemas.microsoft.com/office/drawing/2014/main" id="{F28BA86E-A42D-4C46-A1B7-1D54ABBC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34" y="384489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B8DA9EF8-CEE3-447D-9C9B-135211ACC897}"/>
              </a:ext>
            </a:extLst>
          </p:cNvPr>
          <p:cNvSpPr/>
          <p:nvPr/>
        </p:nvSpPr>
        <p:spPr>
          <a:xfrm>
            <a:off x="1315892" y="5270974"/>
            <a:ext cx="5351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240B5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Bold" panose="020B0502020203020203" pitchFamily="34" charset="0"/>
              </a:rPr>
              <a:t>Электронное предоставление отчетности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2BEEA7-0BBD-4273-ADB0-DA91BA251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53" y="1560821"/>
            <a:ext cx="5273772" cy="529718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E15837B0-5550-492E-AF36-9D822B2AD0AF}"/>
              </a:ext>
            </a:extLst>
          </p:cNvPr>
          <p:cNvSpPr/>
          <p:nvPr/>
        </p:nvSpPr>
        <p:spPr>
          <a:xfrm>
            <a:off x="1315892" y="5811358"/>
            <a:ext cx="4676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240B5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Circe Bold" panose="020B0502020203020203" pitchFamily="34" charset="0"/>
              </a:rPr>
              <a:t>Единая система для работы между экспортером, оператором павильона и РЭЦ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774A0F-7ABC-F883-3034-47A2EE56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867" y="1478303"/>
            <a:ext cx="10972800" cy="365125"/>
          </a:xfrm>
        </p:spPr>
        <p:txBody>
          <a:bodyPr/>
          <a:lstStyle/>
          <a:p>
            <a:r>
              <a:rPr lang="ru-RU" dirty="0"/>
              <a:t>РАЗМЕСТИТЬСЯ В ПАВИЛЬОНАХ РЭЦ</a:t>
            </a:r>
            <a:br>
              <a:rPr lang="ru-RU" dirty="0"/>
            </a:br>
            <a:r>
              <a:rPr lang="ru-RU" dirty="0"/>
              <a:t>СТАНЕТ ПРОЩЕ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14E024-0A39-15DD-2421-855E4A2D5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867" y="1991445"/>
            <a:ext cx="9144000" cy="31680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404040"/>
                </a:solidFill>
              </a:rPr>
              <a:t>Уже к концу </a:t>
            </a:r>
            <a:r>
              <a:rPr lang="en-US" dirty="0">
                <a:solidFill>
                  <a:srgbClr val="404040"/>
                </a:solidFill>
              </a:rPr>
              <a:t>II</a:t>
            </a:r>
            <a:r>
              <a:rPr lang="ru-RU" dirty="0">
                <a:solidFill>
                  <a:srgbClr val="404040"/>
                </a:solidFill>
              </a:rPr>
              <a:t> кв. 2023 г. разместиться в павильонах можно будет онлайн!</a:t>
            </a:r>
          </a:p>
          <a:p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3C4455C-1676-4AC2-ABDE-7344770E5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8FE92BAB-C152-401A-86C3-43B2C3E892CE}"/>
              </a:ext>
            </a:extLst>
          </p:cNvPr>
          <p:cNvGrpSpPr/>
          <p:nvPr/>
        </p:nvGrpSpPr>
        <p:grpSpPr>
          <a:xfrm>
            <a:off x="7968996" y="986697"/>
            <a:ext cx="2864375" cy="282532"/>
            <a:chOff x="1062395" y="1265329"/>
            <a:chExt cx="6569558" cy="648000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1866F913-EA82-49C0-AEFA-66F61FD59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F3229CE2-1D0D-4421-82E5-366D6D4CB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DE41F000-3753-4B5B-BBA3-B6E4E9C0F7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560" y="947293"/>
            <a:ext cx="580773" cy="29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5E6C1F03-CD9D-409A-AEB8-E8BB32D7CC67}"/>
              </a:ext>
            </a:extLst>
          </p:cNvPr>
          <p:cNvGrpSpPr/>
          <p:nvPr/>
        </p:nvGrpSpPr>
        <p:grpSpPr>
          <a:xfrm>
            <a:off x="8333167" y="4592870"/>
            <a:ext cx="1300047" cy="461665"/>
            <a:chOff x="1067929" y="1625578"/>
            <a:chExt cx="1300047" cy="4616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5098415-5D9C-4D5A-8B23-D86A0B9852F6}"/>
                </a:ext>
              </a:extLst>
            </p:cNvPr>
            <p:cNvSpPr txBox="1"/>
            <p:nvPr/>
          </p:nvSpPr>
          <p:spPr>
            <a:xfrm>
              <a:off x="1408315" y="1625578"/>
              <a:ext cx="959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КНР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B1447429-6729-4BE2-9443-D3B4072D4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929" y="1646211"/>
              <a:ext cx="334335" cy="334335"/>
            </a:xfrm>
            <a:prstGeom prst="ellipse">
              <a:avLst/>
            </a:prstGeom>
            <a:solidFill>
              <a:srgbClr val="ED1C24"/>
            </a:solidFill>
            <a:ln w="28575">
              <a:solidFill>
                <a:schemeClr val="bg1"/>
              </a:solidFill>
            </a:ln>
          </p:spPr>
        </p:pic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8B859C8-DE96-4348-A326-D75C1A06E02E}"/>
              </a:ext>
            </a:extLst>
          </p:cNvPr>
          <p:cNvGrpSpPr/>
          <p:nvPr/>
        </p:nvGrpSpPr>
        <p:grpSpPr>
          <a:xfrm>
            <a:off x="724918" y="4592870"/>
            <a:ext cx="2048894" cy="461665"/>
            <a:chOff x="4004307" y="1648541"/>
            <a:chExt cx="2048894" cy="461665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703895D-3731-408C-B4C3-52B3C508BEA1}"/>
                </a:ext>
              </a:extLst>
            </p:cNvPr>
            <p:cNvSpPr txBox="1"/>
            <p:nvPr/>
          </p:nvSpPr>
          <p:spPr>
            <a:xfrm>
              <a:off x="4347346" y="164854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Вьетнам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="" xmlns:a16="http://schemas.microsoft.com/office/drawing/2014/main" id="{56817930-DE94-4EDF-A8AF-31CE21CD9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07" y="1678485"/>
              <a:ext cx="337257" cy="337257"/>
            </a:xfrm>
            <a:prstGeom prst="ellipse">
              <a:avLst/>
            </a:prstGeom>
            <a:solidFill>
              <a:srgbClr val="ED1C24"/>
            </a:solidFill>
            <a:ln w="28575">
              <a:solidFill>
                <a:schemeClr val="bg1"/>
              </a:solidFill>
            </a:ln>
          </p:spPr>
        </p:pic>
      </p:grp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479E6B5A-6D24-46F0-928E-2912E83BE37D}"/>
              </a:ext>
            </a:extLst>
          </p:cNvPr>
          <p:cNvGrpSpPr/>
          <p:nvPr/>
        </p:nvGrpSpPr>
        <p:grpSpPr>
          <a:xfrm>
            <a:off x="4504277" y="6031368"/>
            <a:ext cx="2070253" cy="461665"/>
            <a:chOff x="9451694" y="1648541"/>
            <a:chExt cx="2070253" cy="461665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560FC1AB-0BBC-4659-9A1D-4D692B6256C0}"/>
                </a:ext>
              </a:extLst>
            </p:cNvPr>
            <p:cNvSpPr txBox="1"/>
            <p:nvPr/>
          </p:nvSpPr>
          <p:spPr>
            <a:xfrm>
              <a:off x="9816092" y="1648541"/>
              <a:ext cx="1705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Circe Extra Bold" panose="020B0502020203020203" pitchFamily="34" charset="0"/>
                </a:rPr>
                <a:t>Египет</a:t>
              </a:r>
              <a:endParaRPr lang="ru-RU" b="1" dirty="0">
                <a:latin typeface="Circe Extra Bold" panose="020B0502020203020203" pitchFamily="34" charset="0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="" xmlns:a16="http://schemas.microsoft.com/office/drawing/2014/main" id="{AF8C9C52-E7A8-4DA9-8893-688700700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050" t="12264" b="16005"/>
            <a:stretch/>
          </p:blipFill>
          <p:spPr>
            <a:xfrm flipH="1">
              <a:off x="9451694" y="1689243"/>
              <a:ext cx="380968" cy="316942"/>
            </a:xfrm>
            <a:prstGeom prst="rect">
              <a:avLst/>
            </a:prstGeom>
          </p:spPr>
        </p:pic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6EED7F0-1872-5EBF-0A34-38251959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77" y="1045425"/>
            <a:ext cx="10972800" cy="365125"/>
          </a:xfrm>
        </p:spPr>
        <p:txBody>
          <a:bodyPr/>
          <a:lstStyle/>
          <a:p>
            <a:r>
              <a:rPr lang="ru-RU" dirty="0"/>
              <a:t>ФОТО ПАВИЛЬОНОВ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BB60EA2-BD11-4660-9303-A220235FFA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5"/>
            <a:ext cx="1745673" cy="1745673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F963745B-05EA-4B01-A361-ED49EDE2AA19}"/>
              </a:ext>
            </a:extLst>
          </p:cNvPr>
          <p:cNvGrpSpPr/>
          <p:nvPr/>
        </p:nvGrpSpPr>
        <p:grpSpPr>
          <a:xfrm>
            <a:off x="7968996" y="986697"/>
            <a:ext cx="2864375" cy="282532"/>
            <a:chOff x="1062395" y="1265329"/>
            <a:chExt cx="6569558" cy="648000"/>
          </a:xfrm>
        </p:grpSpPr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5F94CE0D-DA91-405A-9C95-C0ACF170A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395" y="1265329"/>
              <a:ext cx="3338181" cy="6480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31C3331D-2DD0-4EC2-9BC2-12A105528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27" y="1265329"/>
              <a:ext cx="2235826" cy="575121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5A6C5111-459B-4BD3-85A0-AE552F8A25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560" y="947293"/>
            <a:ext cx="580773" cy="2901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91B608E-2BAA-4644-8DA3-96B7820DF8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8" y="2098544"/>
            <a:ext cx="3133914" cy="23504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24D150A-4E2E-41E1-B015-F115699E5B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91" y="3633208"/>
            <a:ext cx="3062617" cy="22969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5AC0BBA-FC56-4A39-8C6D-AE006FB0174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24" r="16578"/>
          <a:stretch/>
        </p:blipFill>
        <p:spPr>
          <a:xfrm>
            <a:off x="8333168" y="2098722"/>
            <a:ext cx="3133914" cy="235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96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12000</TotalTime>
  <Words>739</Words>
  <Application>Microsoft Office PowerPoint</Application>
  <PresentationFormat>Произвольный</PresentationFormat>
  <Paragraphs>175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Слайд 1</vt:lpstr>
      <vt:lpstr>Слайд 2</vt:lpstr>
      <vt:lpstr>ПРОДУКЦИЯ АПК НА ЭКСПОРТ С НУЛЯ</vt:lpstr>
      <vt:lpstr>ПОЗДРАВЛЯЕМ! ВЫ ПОПАЛИ В ЭКОСИСТЕМУ ПАВИЛЬНОВ РЭЦ</vt:lpstr>
      <vt:lpstr>ЛОКАЦИИ, В КОТОРЫХ ВЫ МОЖЕТЕ РАЗМЕСТИТЬСЯ</vt:lpstr>
      <vt:lpstr>КАК РАЗВИВАЮТСЯ ПАВИЛЬОНЫ РЭЦ</vt:lpstr>
      <vt:lpstr>КАКИЕ ТРЕБОВАНИЯ ЕСТЬ К ЭКСПОРТЕРУ</vt:lpstr>
      <vt:lpstr>РАЗМЕСТИТЬСЯ В ПАВИЛЬОНАХ РЭЦ СТАНЕТ ПРОЩЕ</vt:lpstr>
      <vt:lpstr>ФОТО ПАВИЛЬОНОВ</vt:lpstr>
      <vt:lpstr>ФОТО ПАВИЛЬОНОВ</vt:lpstr>
      <vt:lpstr>РАЗМЕЩЕННЫЕ БРЕНДЫ</vt:lpstr>
      <vt:lpstr>КОНТАКТНАЯ ИНФОРМАЦИЯ</vt:lpstr>
      <vt:lpstr>КОНТАКТНАЯ ИНФОРМАЦИЯ</vt:lpstr>
      <vt:lpstr>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Мошкало Николай Геннадьевич</dc:creator>
  <cp:lastModifiedBy>AndronovaTV</cp:lastModifiedBy>
  <cp:revision>419</cp:revision>
  <cp:lastPrinted>2021-03-19T08:24:19Z</cp:lastPrinted>
  <dcterms:created xsi:type="dcterms:W3CDTF">2020-03-12T06:57:28Z</dcterms:created>
  <dcterms:modified xsi:type="dcterms:W3CDTF">2024-02-02T13:21:24Z</dcterms:modified>
</cp:coreProperties>
</file>